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472" r:id="rId3"/>
    <p:sldId id="473" r:id="rId4"/>
    <p:sldId id="420" r:id="rId5"/>
    <p:sldId id="439" r:id="rId6"/>
    <p:sldId id="545" r:id="rId7"/>
    <p:sldId id="548" r:id="rId8"/>
    <p:sldId id="448" r:id="rId9"/>
    <p:sldId id="549" r:id="rId10"/>
    <p:sldId id="450" r:id="rId11"/>
    <p:sldId id="456" r:id="rId12"/>
    <p:sldId id="552" r:id="rId13"/>
    <p:sldId id="554" r:id="rId14"/>
    <p:sldId id="440" r:id="rId15"/>
    <p:sldId id="417" r:id="rId16"/>
    <p:sldId id="338" r:id="rId17"/>
    <p:sldId id="343" r:id="rId18"/>
    <p:sldId id="314" r:id="rId19"/>
    <p:sldId id="273" r:id="rId20"/>
    <p:sldId id="368" r:id="rId21"/>
    <p:sldId id="560" r:id="rId22"/>
    <p:sldId id="555" r:id="rId23"/>
    <p:sldId id="556" r:id="rId24"/>
    <p:sldId id="557" r:id="rId25"/>
    <p:sldId id="563" r:id="rId26"/>
    <p:sldId id="562" r:id="rId27"/>
    <p:sldId id="558" r:id="rId28"/>
    <p:sldId id="568" r:id="rId29"/>
    <p:sldId id="564" r:id="rId30"/>
    <p:sldId id="569" r:id="rId31"/>
    <p:sldId id="570" r:id="rId32"/>
    <p:sldId id="571" r:id="rId33"/>
    <p:sldId id="565" r:id="rId34"/>
    <p:sldId id="572" r:id="rId35"/>
    <p:sldId id="566" r:id="rId36"/>
    <p:sldId id="532" r:id="rId37"/>
    <p:sldId id="561" r:id="rId38"/>
    <p:sldId id="350" r:id="rId39"/>
    <p:sldId id="351" r:id="rId40"/>
    <p:sldId id="352" r:id="rId41"/>
    <p:sldId id="353" r:id="rId42"/>
    <p:sldId id="406" r:id="rId43"/>
    <p:sldId id="360" r:id="rId44"/>
    <p:sldId id="361" r:id="rId45"/>
    <p:sldId id="362" r:id="rId46"/>
    <p:sldId id="354" r:id="rId47"/>
    <p:sldId id="355" r:id="rId48"/>
    <p:sldId id="389" r:id="rId49"/>
    <p:sldId id="357" r:id="rId50"/>
    <p:sldId id="358" r:id="rId51"/>
    <p:sldId id="364" r:id="rId52"/>
    <p:sldId id="365" r:id="rId53"/>
    <p:sldId id="345" r:id="rId54"/>
    <p:sldId id="366" r:id="rId55"/>
    <p:sldId id="441" r:id="rId56"/>
    <p:sldId id="442" r:id="rId57"/>
    <p:sldId id="373" r:id="rId58"/>
    <p:sldId id="435" r:id="rId59"/>
    <p:sldId id="533" r:id="rId60"/>
    <p:sldId id="375" r:id="rId61"/>
    <p:sldId id="376" r:id="rId62"/>
    <p:sldId id="374" r:id="rId63"/>
    <p:sldId id="377" r:id="rId64"/>
    <p:sldId id="378" r:id="rId65"/>
    <p:sldId id="379" r:id="rId66"/>
    <p:sldId id="380" r:id="rId67"/>
    <p:sldId id="381" r:id="rId68"/>
    <p:sldId id="382" r:id="rId69"/>
    <p:sldId id="383" r:id="rId70"/>
    <p:sldId id="384" r:id="rId71"/>
    <p:sldId id="385" r:id="rId72"/>
    <p:sldId id="386" r:id="rId73"/>
    <p:sldId id="387" r:id="rId74"/>
    <p:sldId id="445" r:id="rId75"/>
    <p:sldId id="328" r:id="rId76"/>
    <p:sldId id="573" r:id="rId77"/>
    <p:sldId id="574" r:id="rId7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0D8EA"/>
    <a:srgbClr val="E9ED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snapVertSplitter="1" vertBarState="minimized">
    <p:restoredLeft sz="7910" autoAdjust="0"/>
    <p:restoredTop sz="93515" autoAdjust="0"/>
  </p:normalViewPr>
  <p:slideViewPr>
    <p:cSldViewPr>
      <p:cViewPr varScale="1">
        <p:scale>
          <a:sx n="78" d="100"/>
          <a:sy n="78" d="100"/>
        </p:scale>
        <p:origin x="1972"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7-02-14T01:12:33.367"/>
    </inkml:context>
    <inkml:brush xml:id="br0">
      <inkml:brushProperty name="width" value="0.035" units="cm"/>
      <inkml:brushProperty name="height" value="0.035" units="cm"/>
      <inkml:brushProperty name="fitToCurve" value="1"/>
    </inkml:brush>
  </inkml:definitions>
  <inkml:trace contextRef="#ctx0" brushRef="#br0">0 0 2 0,'9'24'13'15,"12"1"-13"-15,-10-25-11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7-02-14T01:12:33.367"/>
    </inkml:context>
    <inkml:brush xml:id="br0">
      <inkml:brushProperty name="width" value="0.035" units="cm"/>
      <inkml:brushProperty name="height" value="0.035" units="cm"/>
      <inkml:brushProperty name="fitToCurve" value="1"/>
    </inkml:brush>
  </inkml:definitions>
  <inkml:traceGroup>
    <inkml:annotationXML>
      <emma:emma xmlns:emma="http://www.w3.org/2003/04/emma" version="1.0">
        <emma:interpretation id="{5E09168F-D8D7-46AA-AFCD-B322CCA7FE72}" emma:medium="tactile" emma:mode="ink">
          <msink:context xmlns:msink="http://schemas.microsoft.com/ink/2010/main" type="inkDrawing" rotatedBoundingBox="7706,14079 7745,14130 7738,14135 7698,14085" shapeName="Other"/>
        </emma:interpretation>
      </emma:emma>
    </inkml:annotationXML>
    <inkml:trace contextRef="#ctx0" brushRef="#br0">0 0 2 0,'9'24'13'15,"12"1"-13"-15,-10-25-11 16</inkml:trace>
  </inkml:traceGroup>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7-02-14T01:24:32.632"/>
    </inkml:context>
    <inkml:brush xml:id="br0">
      <inkml:brushProperty name="width" value="0.035" units="cm"/>
      <inkml:brushProperty name="height" value="0.035" units="cm"/>
      <inkml:brushProperty name="fitToCurve" value="1"/>
    </inkml:brush>
  </inkml:definitions>
  <inkml:traceGroup>
    <inkml:annotationXML>
      <emma:emma xmlns:emma="http://www.w3.org/2003/04/emma" version="1.0">
        <emma:interpretation id="{2AD8B3AC-03B3-4D82-8EEC-80E0CB2032F7}" emma:medium="tactile" emma:mode="ink">
          <msink:context xmlns:msink="http://schemas.microsoft.com/ink/2010/main" type="writingRegion" rotatedBoundingBox="8275,9744 8405,9744 8405,9859 8275,9859"/>
        </emma:interpretation>
      </emma:emma>
    </inkml:annotationXML>
    <inkml:traceGroup>
      <inkml:annotationXML>
        <emma:emma xmlns:emma="http://www.w3.org/2003/04/emma" version="1.0">
          <emma:interpretation id="{EB971E34-B00F-4A81-A264-0F80D643E53F}" emma:medium="tactile" emma:mode="ink">
            <msink:context xmlns:msink="http://schemas.microsoft.com/ink/2010/main" type="paragraph" rotatedBoundingBox="8275,9744 8405,9744 8405,9859 8275,9859" alignmentLevel="1"/>
          </emma:interpretation>
        </emma:emma>
      </inkml:annotationXML>
      <inkml:traceGroup>
        <inkml:annotationXML>
          <emma:emma xmlns:emma="http://www.w3.org/2003/04/emma" version="1.0">
            <emma:interpretation id="{9E3E3DD9-A2C0-4C5C-88E2-D2380093484F}" emma:medium="tactile" emma:mode="ink">
              <msink:context xmlns:msink="http://schemas.microsoft.com/ink/2010/main" type="inkBullet" rotatedBoundingBox="8275,9744 8405,9744 8405,9859 8275,9859"/>
            </emma:interpretation>
            <emma:one-of disjunction-type="recognition" id="oneOf0">
              <emma:interpretation id="interp0" emma:lang="en-US" emma:confidence="0">
                <emma:literal>•</emma:literal>
              </emma:interpretation>
              <emma:interpretation id="interp1" emma:lang="en-US" emma:confidence="0">
                <emma:literal>x</emma:literal>
              </emma:interpretation>
              <emma:interpretation id="interp2" emma:lang="en-US" emma:confidence="0">
                <emma:literal>4</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2258-5200 12 0,'-14'-12'9'16,"6"-10"-3"-16,-8 6-6 0,5-4 2 15,0 4 3 1,-3 0-5-16,4 7 1 0,1 5-2 16,-7 4 0-16,6 0-12 15,4 0 6-15,1 0 3 16,5 0-3-16</inkml:trace>
      </inkml:traceGroup>
    </inkml:traceGroup>
  </inkml:traceGroup>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7-02-14T01:24:26.474"/>
    </inkml:context>
    <inkml:brush xml:id="br0">
      <inkml:brushProperty name="width" value="0.035" units="cm"/>
      <inkml:brushProperty name="height" value="0.035" units="cm"/>
      <inkml:brushProperty name="fitToCurve" value="1"/>
    </inkml:brush>
  </inkml:definitions>
  <inkml:traceGroup>
    <inkml:annotationXML>
      <emma:emma xmlns:emma="http://www.w3.org/2003/04/emma" version="1.0">
        <emma:interpretation id="{F7B0065A-DF06-40F7-9C9B-B0919EB544E4}" emma:medium="tactile" emma:mode="ink">
          <msink:context xmlns:msink="http://schemas.microsoft.com/ink/2010/main" type="writingRegion" rotatedBoundingBox="12773,6488 13047,6488 13047,6503 12773,6503"/>
        </emma:interpretation>
      </emma:emma>
    </inkml:annotationXML>
    <inkml:traceGroup>
      <inkml:annotationXML>
        <emma:emma xmlns:emma="http://www.w3.org/2003/04/emma" version="1.0">
          <emma:interpretation id="{175AF379-FB2E-424A-866A-08C9BA4E2692}" emma:medium="tactile" emma:mode="ink">
            <msink:context xmlns:msink="http://schemas.microsoft.com/ink/2010/main" type="paragraph" rotatedBoundingBox="12773,6488 13047,6488 13047,6503 12773,6503" alignmentLevel="1"/>
          </emma:interpretation>
        </emma:emma>
      </inkml:annotationXML>
      <inkml:traceGroup>
        <inkml:annotationXML>
          <emma:emma xmlns:emma="http://www.w3.org/2003/04/emma" version="1.0">
            <emma:interpretation id="{192A930C-A780-4D87-8695-7F96F8E0CD3D}" emma:medium="tactile" emma:mode="ink">
              <msink:context xmlns:msink="http://schemas.microsoft.com/ink/2010/main" type="line" rotatedBoundingBox="12773,6488 13047,6488 13047,6503 12773,6503"/>
            </emma:interpretation>
          </emma:emma>
        </inkml:annotationXML>
        <inkml:traceGroup>
          <inkml:annotationXML>
            <emma:emma xmlns:emma="http://www.w3.org/2003/04/emma" version="1.0">
              <emma:interpretation id="{CB936129-83C8-4000-82A9-387FE2665F40}" emma:medium="tactile" emma:mode="ink">
                <msink:context xmlns:msink="http://schemas.microsoft.com/ink/2010/main" type="inkWord" rotatedBoundingBox="12773,6488 13047,6488 13047,6503 12773,6503"/>
              </emma:interpretation>
              <emma:one-of disjunction-type="recognition" id="oneOf0">
                <emma:interpretation id="interp0" emma:lang="en-US" emma:confidence="0">
                  <emma:literal>_</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b</emma:literal>
                </emma:interpretation>
              </emma:one-of>
            </emma:emma>
          </inkml:annotationXML>
          <inkml:trace contextRef="#ctx0" brushRef="#br0">9929 2110 75 0,'-188'15'0'16,"113"-15"0"-16,71 0-19 16,-3 0-37-16</inkml:trace>
        </inkml:traceGroup>
      </inkml:traceGroup>
    </inkml:traceGroup>
  </inkml:traceGroup>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17-02-14T01:26:15.433"/>
    </inkml:context>
    <inkml:brush xml:id="br0">
      <inkml:brushProperty name="width" value="0.035" units="cm"/>
      <inkml:brushProperty name="height" value="0.035" units="cm"/>
      <inkml:brushProperty name="fitToCurve" value="1"/>
    </inkml:brush>
  </inkml:definitions>
  <inkml:traceGroup>
    <inkml:annotationXML>
      <emma:emma xmlns:emma="http://www.w3.org/2003/04/emma" version="1.0">
        <emma:interpretation id="{97F02DDE-8871-4B4E-BA7D-4BB09BD9059E}" emma:medium="tactile" emma:mode="ink">
          <msink:context xmlns:msink="http://schemas.microsoft.com/ink/2010/main" type="writingRegion" rotatedBoundingBox="15326,14553 15539,14553 15539,14689 15326,14689"/>
        </emma:interpretation>
      </emma:emma>
    </inkml:annotationXML>
    <inkml:traceGroup>
      <inkml:annotationXML>
        <emma:emma xmlns:emma="http://www.w3.org/2003/04/emma" version="1.0">
          <emma:interpretation id="{7904992C-A429-43E0-99D4-17F05B743B07}" emma:medium="tactile" emma:mode="ink">
            <msink:context xmlns:msink="http://schemas.microsoft.com/ink/2010/main" type="paragraph" rotatedBoundingBox="15326,14553 15539,14553 15539,14689 15326,14689" alignmentLevel="1"/>
          </emma:interpretation>
        </emma:emma>
      </inkml:annotationXML>
      <inkml:traceGroup>
        <inkml:annotationXML>
          <emma:emma xmlns:emma="http://www.w3.org/2003/04/emma" version="1.0">
            <emma:interpretation id="{16A37EF2-9769-4A70-B863-D82D38F4183E}" emma:medium="tactile" emma:mode="ink">
              <msink:context xmlns:msink="http://schemas.microsoft.com/ink/2010/main" type="line" rotatedBoundingBox="15326,14553 15539,14553 15539,14689 15326,14689"/>
            </emma:interpretation>
          </emma:emma>
        </inkml:annotationXML>
        <inkml:traceGroup>
          <inkml:annotationXML>
            <emma:emma xmlns:emma="http://www.w3.org/2003/04/emma" version="1.0">
              <emma:interpretation id="{597ECEBF-42CC-40F0-A756-CBEBF98B33B2}" emma:medium="tactile" emma:mode="ink">
                <msink:context xmlns:msink="http://schemas.microsoft.com/ink/2010/main" type="inkWord" rotatedBoundingBox="15326,14553 15539,14553 15539,14689 15326,14689"/>
              </emma:interpretation>
              <emma:one-of disjunction-type="recognition" id="oneOf0">
                <emma:interpretation id="interp0" emma:lang="en-US" emma:confidence="0">
                  <emma:literal>/</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I</emma:literal>
                </emma:interpretation>
                <emma:interpretation id="interp4" emma:lang="en-US" emma:confidence="0">
                  <emma:literal>.</emma:literal>
                </emma:interpretation>
              </emma:one-of>
            </emma:emma>
          </inkml:annotationXML>
          <inkml:trace contextRef="#ctx0" brushRef="#br0">213 0 13 0,'-51'11'0'15,"23"5"-9"-15,3-2 5 16,-2 3 4-16,5 3 0 15,1 1 0-15,4-7 0 16,4 0 0-16,4-5 0 16,9-9 0-16,0 0 0 15</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vl1pPr>
          </a:lstStyle>
          <a:p>
            <a:pPr>
              <a:defRPr/>
            </a:pPr>
            <a:fld id="{CF8649B2-0CD9-49A6-B0D4-62BF955489EB}" type="datetimeFigureOut">
              <a:rPr lang="en-US" altLang="en-US"/>
              <a:pPr>
                <a:defRPr/>
              </a:pPr>
              <a:t>2/19/2020</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vl1pPr>
          </a:lstStyle>
          <a:p>
            <a:pPr>
              <a:defRPr/>
            </a:pPr>
            <a:fld id="{DDFB4407-B4DB-48F3-BCB3-70B2057A1935}" type="slidenum">
              <a:rPr lang="en-US" altLang="en-US"/>
              <a:pPr>
                <a:defRPr/>
              </a:pPr>
              <a:t>‹#›</a:t>
            </a:fld>
            <a:endParaRPr lang="en-US" altLang="en-US"/>
          </a:p>
        </p:txBody>
      </p:sp>
    </p:spTree>
    <p:extLst>
      <p:ext uri="{BB962C8B-B14F-4D97-AF65-F5344CB8AC3E}">
        <p14:creationId xmlns:p14="http://schemas.microsoft.com/office/powerpoint/2010/main" val="8750388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DFB4407-B4DB-48F3-BCB3-70B2057A1935}" type="slidenum">
              <a:rPr lang="en-US" altLang="en-US" smtClean="0"/>
              <a:pPr>
                <a:defRPr/>
              </a:pPr>
              <a:t>30</a:t>
            </a:fld>
            <a:endParaRPr lang="en-US" altLang="en-US"/>
          </a:p>
        </p:txBody>
      </p:sp>
    </p:spTree>
    <p:extLst>
      <p:ext uri="{BB962C8B-B14F-4D97-AF65-F5344CB8AC3E}">
        <p14:creationId xmlns:p14="http://schemas.microsoft.com/office/powerpoint/2010/main" val="1338530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DFB4407-B4DB-48F3-BCB3-70B2057A1935}" type="slidenum">
              <a:rPr lang="en-US" altLang="en-US" smtClean="0"/>
              <a:pPr>
                <a:defRPr/>
              </a:pPr>
              <a:t>37</a:t>
            </a:fld>
            <a:endParaRPr lang="en-US" altLang="en-US"/>
          </a:p>
        </p:txBody>
      </p:sp>
    </p:spTree>
    <p:extLst>
      <p:ext uri="{BB962C8B-B14F-4D97-AF65-F5344CB8AC3E}">
        <p14:creationId xmlns:p14="http://schemas.microsoft.com/office/powerpoint/2010/main" val="1005937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DFB4407-B4DB-48F3-BCB3-70B2057A1935}" type="slidenum">
              <a:rPr lang="en-US" altLang="en-US" smtClean="0"/>
              <a:pPr>
                <a:defRPr/>
              </a:pPr>
              <a:t>38</a:t>
            </a:fld>
            <a:endParaRPr lang="en-US" altLang="en-US"/>
          </a:p>
        </p:txBody>
      </p:sp>
    </p:spTree>
    <p:extLst>
      <p:ext uri="{BB962C8B-B14F-4D97-AF65-F5344CB8AC3E}">
        <p14:creationId xmlns:p14="http://schemas.microsoft.com/office/powerpoint/2010/main" val="466029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0F9922CB-5529-4CDB-8883-45A5C3020638}" type="datetime1">
              <a:rPr lang="en-US" altLang="en-US" smtClean="0"/>
              <a:t>2/19/2020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E16F26AE-3A03-44C2-ADF3-5C904C8CB187}" type="slidenum">
              <a:rPr lang="en-US" altLang="en-US"/>
              <a:pPr>
                <a:defRPr/>
              </a:pPr>
              <a:t>‹#›</a:t>
            </a:fld>
            <a:endParaRPr lang="en-US" altLang="en-US"/>
          </a:p>
        </p:txBody>
      </p:sp>
    </p:spTree>
    <p:extLst>
      <p:ext uri="{BB962C8B-B14F-4D97-AF65-F5344CB8AC3E}">
        <p14:creationId xmlns:p14="http://schemas.microsoft.com/office/powerpoint/2010/main" val="1985634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6664CA9-8C05-49D4-9804-EDD904DF53CB}" type="datetime1">
              <a:rPr lang="en-US" altLang="en-US" smtClean="0"/>
              <a:t>2/19/2020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6DF16B8C-657C-4696-ABF4-9D5204E46025}" type="slidenum">
              <a:rPr lang="en-US" altLang="en-US"/>
              <a:pPr>
                <a:defRPr/>
              </a:pPr>
              <a:t>‹#›</a:t>
            </a:fld>
            <a:endParaRPr lang="en-US" altLang="en-US"/>
          </a:p>
        </p:txBody>
      </p:sp>
    </p:spTree>
    <p:extLst>
      <p:ext uri="{BB962C8B-B14F-4D97-AF65-F5344CB8AC3E}">
        <p14:creationId xmlns:p14="http://schemas.microsoft.com/office/powerpoint/2010/main" val="3369805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28BEB1F-906E-4FA2-85F8-778C96BB1B9D}" type="datetime1">
              <a:rPr lang="en-US" altLang="en-US" smtClean="0"/>
              <a:t>2/19/2020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A23E0D44-5885-482B-A951-FB04CB57D819}" type="slidenum">
              <a:rPr lang="en-US" altLang="en-US"/>
              <a:pPr>
                <a:defRPr/>
              </a:pPr>
              <a:t>‹#›</a:t>
            </a:fld>
            <a:endParaRPr lang="en-US" altLang="en-US"/>
          </a:p>
        </p:txBody>
      </p:sp>
    </p:spTree>
    <p:extLst>
      <p:ext uri="{BB962C8B-B14F-4D97-AF65-F5344CB8AC3E}">
        <p14:creationId xmlns:p14="http://schemas.microsoft.com/office/powerpoint/2010/main" val="1138314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851B5B4-B97E-4BA2-96A1-2FD26444DFF8}" type="datetime1">
              <a:rPr lang="en-US" altLang="en-US" smtClean="0"/>
              <a:t>2/19/2020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9695C8B4-01A2-485F-8B64-4640E234E3BB}" type="slidenum">
              <a:rPr lang="en-US" altLang="en-US"/>
              <a:pPr>
                <a:defRPr/>
              </a:pPr>
              <a:t>‹#›</a:t>
            </a:fld>
            <a:endParaRPr lang="en-US" altLang="en-US"/>
          </a:p>
        </p:txBody>
      </p:sp>
    </p:spTree>
    <p:extLst>
      <p:ext uri="{BB962C8B-B14F-4D97-AF65-F5344CB8AC3E}">
        <p14:creationId xmlns:p14="http://schemas.microsoft.com/office/powerpoint/2010/main" val="3019081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7847AE6D-B9AA-4F02-BA6E-421152F214C8}" type="datetime1">
              <a:rPr lang="en-US" altLang="en-US" smtClean="0"/>
              <a:t>2/19/2020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C33CFAE1-7E2D-4B6D-8CD6-8D9E87847327}" type="slidenum">
              <a:rPr lang="en-US" altLang="en-US"/>
              <a:pPr>
                <a:defRPr/>
              </a:pPr>
              <a:t>‹#›</a:t>
            </a:fld>
            <a:endParaRPr lang="en-US" altLang="en-US"/>
          </a:p>
        </p:txBody>
      </p:sp>
    </p:spTree>
    <p:extLst>
      <p:ext uri="{BB962C8B-B14F-4D97-AF65-F5344CB8AC3E}">
        <p14:creationId xmlns:p14="http://schemas.microsoft.com/office/powerpoint/2010/main" val="2416249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5B3E97B1-C251-4392-A1AF-1D72E50EC1E1}" type="datetime1">
              <a:rPr lang="en-US" altLang="en-US" smtClean="0"/>
              <a:t>2/19/2020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7E9C7810-D49F-43AD-A2F3-362A958DA5BE}" type="slidenum">
              <a:rPr lang="en-US" altLang="en-US"/>
              <a:pPr>
                <a:defRPr/>
              </a:pPr>
              <a:t>‹#›</a:t>
            </a:fld>
            <a:endParaRPr lang="en-US" altLang="en-US"/>
          </a:p>
        </p:txBody>
      </p:sp>
    </p:spTree>
    <p:extLst>
      <p:ext uri="{BB962C8B-B14F-4D97-AF65-F5344CB8AC3E}">
        <p14:creationId xmlns:p14="http://schemas.microsoft.com/office/powerpoint/2010/main" val="2888848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6C33652D-6F9A-4406-B6A6-B953A031876D}" type="datetime1">
              <a:rPr lang="en-US" altLang="en-US" smtClean="0"/>
              <a:t>2/19/2020</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ltLang="en-US"/>
          </a:p>
        </p:txBody>
      </p:sp>
      <p:sp>
        <p:nvSpPr>
          <p:cNvPr id="9" name="Slide Number Placeholder 5"/>
          <p:cNvSpPr>
            <a:spLocks noGrp="1"/>
          </p:cNvSpPr>
          <p:nvPr>
            <p:ph type="sldNum" sz="quarter" idx="12"/>
          </p:nvPr>
        </p:nvSpPr>
        <p:spPr/>
        <p:txBody>
          <a:bodyPr/>
          <a:lstStyle>
            <a:lvl1pPr>
              <a:defRPr/>
            </a:lvl1pPr>
          </a:lstStyle>
          <a:p>
            <a:pPr>
              <a:defRPr/>
            </a:pPr>
            <a:fld id="{68AFD554-3BF6-40D5-9AF3-EEC856B204F7}" type="slidenum">
              <a:rPr lang="en-US" altLang="en-US"/>
              <a:pPr>
                <a:defRPr/>
              </a:pPr>
              <a:t>‹#›</a:t>
            </a:fld>
            <a:endParaRPr lang="en-US" altLang="en-US"/>
          </a:p>
        </p:txBody>
      </p:sp>
    </p:spTree>
    <p:extLst>
      <p:ext uri="{BB962C8B-B14F-4D97-AF65-F5344CB8AC3E}">
        <p14:creationId xmlns:p14="http://schemas.microsoft.com/office/powerpoint/2010/main" val="3117843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E54FC986-E54D-4D55-B8BD-B0AA00A0D8AC}" type="datetime1">
              <a:rPr lang="en-US" altLang="en-US" smtClean="0"/>
              <a:t>2/19/2020</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ltLang="en-US"/>
          </a:p>
        </p:txBody>
      </p:sp>
      <p:sp>
        <p:nvSpPr>
          <p:cNvPr id="5" name="Slide Number Placeholder 5"/>
          <p:cNvSpPr>
            <a:spLocks noGrp="1"/>
          </p:cNvSpPr>
          <p:nvPr>
            <p:ph type="sldNum" sz="quarter" idx="12"/>
          </p:nvPr>
        </p:nvSpPr>
        <p:spPr/>
        <p:txBody>
          <a:bodyPr/>
          <a:lstStyle>
            <a:lvl1pPr>
              <a:defRPr/>
            </a:lvl1pPr>
          </a:lstStyle>
          <a:p>
            <a:pPr>
              <a:defRPr/>
            </a:pPr>
            <a:fld id="{6F3015BD-3145-493A-885E-B2BF5637D895}" type="slidenum">
              <a:rPr lang="en-US" altLang="en-US"/>
              <a:pPr>
                <a:defRPr/>
              </a:pPr>
              <a:t>‹#›</a:t>
            </a:fld>
            <a:endParaRPr lang="en-US" altLang="en-US"/>
          </a:p>
        </p:txBody>
      </p:sp>
    </p:spTree>
    <p:extLst>
      <p:ext uri="{BB962C8B-B14F-4D97-AF65-F5344CB8AC3E}">
        <p14:creationId xmlns:p14="http://schemas.microsoft.com/office/powerpoint/2010/main" val="3513119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2A24C84-43B8-4EA0-B7F2-692AD6E5441C}" type="datetime1">
              <a:rPr lang="en-US" altLang="en-US" smtClean="0"/>
              <a:t>2/19/2020</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ltLang="en-US"/>
          </a:p>
        </p:txBody>
      </p:sp>
      <p:sp>
        <p:nvSpPr>
          <p:cNvPr id="4" name="Slide Number Placeholder 5"/>
          <p:cNvSpPr>
            <a:spLocks noGrp="1"/>
          </p:cNvSpPr>
          <p:nvPr>
            <p:ph type="sldNum" sz="quarter" idx="12"/>
          </p:nvPr>
        </p:nvSpPr>
        <p:spPr/>
        <p:txBody>
          <a:bodyPr/>
          <a:lstStyle>
            <a:lvl1pPr>
              <a:defRPr/>
            </a:lvl1pPr>
          </a:lstStyle>
          <a:p>
            <a:pPr>
              <a:defRPr/>
            </a:pPr>
            <a:fld id="{FC93185D-6A19-4728-8B9E-9B3492F27ED7}" type="slidenum">
              <a:rPr lang="en-US" altLang="en-US"/>
              <a:pPr>
                <a:defRPr/>
              </a:pPr>
              <a:t>‹#›</a:t>
            </a:fld>
            <a:endParaRPr lang="en-US" altLang="en-US"/>
          </a:p>
        </p:txBody>
      </p:sp>
    </p:spTree>
    <p:extLst>
      <p:ext uri="{BB962C8B-B14F-4D97-AF65-F5344CB8AC3E}">
        <p14:creationId xmlns:p14="http://schemas.microsoft.com/office/powerpoint/2010/main" val="26727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D68CDE5-D4EB-4476-8113-4EB0BB68616D}" type="datetime1">
              <a:rPr lang="en-US" altLang="en-US" smtClean="0"/>
              <a:t>2/19/2020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7F4313CD-6C76-430F-8B0B-6AB881CFC0C7}" type="slidenum">
              <a:rPr lang="en-US" altLang="en-US"/>
              <a:pPr>
                <a:defRPr/>
              </a:pPr>
              <a:t>‹#›</a:t>
            </a:fld>
            <a:endParaRPr lang="en-US" altLang="en-US"/>
          </a:p>
        </p:txBody>
      </p:sp>
    </p:spTree>
    <p:extLst>
      <p:ext uri="{BB962C8B-B14F-4D97-AF65-F5344CB8AC3E}">
        <p14:creationId xmlns:p14="http://schemas.microsoft.com/office/powerpoint/2010/main" val="1624133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FD19D64-B16A-4521-B09A-919986259AAA}" type="datetime1">
              <a:rPr lang="en-US" altLang="en-US" smtClean="0"/>
              <a:t>2/19/2020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BD721BBE-FDE2-4DC5-B1CF-785468DBD9EC}" type="slidenum">
              <a:rPr lang="en-US" altLang="en-US"/>
              <a:pPr>
                <a:defRPr/>
              </a:pPr>
              <a:t>‹#›</a:t>
            </a:fld>
            <a:endParaRPr lang="en-US" altLang="en-US"/>
          </a:p>
        </p:txBody>
      </p:sp>
    </p:spTree>
    <p:extLst>
      <p:ext uri="{BB962C8B-B14F-4D97-AF65-F5344CB8AC3E}">
        <p14:creationId xmlns:p14="http://schemas.microsoft.com/office/powerpoint/2010/main" val="2068824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defRPr>
            </a:lvl1pPr>
          </a:lstStyle>
          <a:p>
            <a:pPr>
              <a:defRPr/>
            </a:pPr>
            <a:fld id="{E6FFDB6F-7781-4D63-99DF-B84E5AE88B01}" type="datetime1">
              <a:rPr lang="en-US" altLang="en-US" smtClean="0"/>
              <a:t>2/19/2020</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smtClean="0">
                <a:solidFill>
                  <a:srgbClr val="898989"/>
                </a:solidFill>
              </a:defRPr>
            </a:lvl1pPr>
          </a:lstStyle>
          <a:p>
            <a:pPr>
              <a:defRPr/>
            </a:pPr>
            <a:endParaRPr lang="en-US" alt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chemeClr val="tx1"/>
                </a:solidFill>
              </a:defRPr>
            </a:lvl1pPr>
          </a:lstStyle>
          <a:p>
            <a:pPr>
              <a:defRPr/>
            </a:pPr>
            <a:fld id="{44C393DF-8602-425E-B424-DAAF24801952}" type="slidenum">
              <a:rPr lang="en-US" altLang="en-US" smtClean="0"/>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32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2.xml"/><Relationship Id="rId14" Type="http://schemas.openxmlformats.org/officeDocument/2006/relationships/image" Target="../media/image8.emf"/></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ustomXml" Target="../ink/ink2.xml"/><Relationship Id="rId14" Type="http://schemas.openxmlformats.org/officeDocument/2006/relationships/image" Target="../media/image8.emf"/></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80.png"/><Relationship Id="rId2" Type="http://schemas.openxmlformats.org/officeDocument/2006/relationships/image" Target="../media/image29.png"/><Relationship Id="rId16" Type="http://schemas.openxmlformats.org/officeDocument/2006/relationships/image" Target="../media/image53.emf"/><Relationship Id="rId1" Type="http://schemas.openxmlformats.org/officeDocument/2006/relationships/slideLayout" Target="../slideLayouts/slideLayout2.xml"/><Relationship Id="rId5" Type="http://schemas.openxmlformats.org/officeDocument/2006/relationships/customXml" Target="../ink/ink3.xml"/><Relationship Id="rId15" Type="http://schemas.openxmlformats.org/officeDocument/2006/relationships/customXml" Target="../ink/ink5.xml"/><Relationship Id="rId4" Type="http://schemas.openxmlformats.org/officeDocument/2006/relationships/image" Target="../media/image70.png"/><Relationship Id="rId9" Type="http://schemas.openxmlformats.org/officeDocument/2006/relationships/customXml" Target="../ink/ink4.xml"/><Relationship Id="rId14" Type="http://schemas.openxmlformats.org/officeDocument/2006/relationships/image" Target="../media/image52.emf"/></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685800" y="2209800"/>
            <a:ext cx="7772400" cy="2362200"/>
          </a:xfrm>
        </p:spPr>
        <p:txBody>
          <a:bodyPr/>
          <a:lstStyle/>
          <a:p>
            <a:pPr eaLnBrk="1" hangingPunct="1"/>
            <a:r>
              <a:rPr lang="en-US" altLang="en-US" sz="4000" b="1" dirty="0"/>
              <a:t>Math 642:</a:t>
            </a:r>
            <a:br>
              <a:rPr lang="en-US" altLang="en-US" sz="4000" dirty="0"/>
            </a:br>
            <a:r>
              <a:rPr lang="en-US" altLang="en-US" sz="4000" dirty="0"/>
              <a:t>Introduction to Machine Learning</a:t>
            </a:r>
            <a:br>
              <a:rPr lang="en-US" altLang="en-US" sz="4000" dirty="0"/>
            </a:br>
            <a:r>
              <a:rPr lang="en-US" altLang="en-US" sz="3600" dirty="0"/>
              <a:t>Spring 2020</a:t>
            </a:r>
            <a:br>
              <a:rPr lang="en-US" altLang="en-US" sz="4000" dirty="0"/>
            </a:br>
            <a:br>
              <a:rPr lang="en-US" altLang="en-US" sz="4000" dirty="0"/>
            </a:br>
            <a:r>
              <a:rPr lang="en-US" altLang="en-US" sz="3600" dirty="0"/>
              <a:t>Lecture 6: Classification and </a:t>
            </a:r>
            <a:br>
              <a:rPr lang="en-US" altLang="en-US" sz="3600" dirty="0"/>
            </a:br>
            <a:r>
              <a:rPr lang="en-US" altLang="en-US" sz="3600" dirty="0"/>
              <a:t>Logistic Regression</a:t>
            </a:r>
            <a:br>
              <a:rPr lang="en-US" altLang="en-US" sz="3600" dirty="0"/>
            </a:br>
            <a:endParaRPr lang="en-US" altLang="en-US" sz="4000" dirty="0"/>
          </a:p>
        </p:txBody>
      </p:sp>
      <p:sp>
        <p:nvSpPr>
          <p:cNvPr id="2" name="Slide Number Placeholder 1"/>
          <p:cNvSpPr>
            <a:spLocks noGrp="1"/>
          </p:cNvSpPr>
          <p:nvPr>
            <p:ph type="sldNum" sz="quarter" idx="12"/>
          </p:nvPr>
        </p:nvSpPr>
        <p:spPr/>
        <p:txBody>
          <a:bodyPr/>
          <a:lstStyle/>
          <a:p>
            <a:pPr>
              <a:defRPr/>
            </a:pPr>
            <a:fld id="{E16F26AE-3A03-44C2-ADF3-5C904C8CB187}" type="slidenum">
              <a:rPr lang="en-US" altLang="en-US" smtClean="0"/>
              <a:pPr>
                <a:defRPr/>
              </a:pPr>
              <a:t>1</a:t>
            </a:fld>
            <a:endParaRPr lang="en-US" altLang="en-US" dirty="0"/>
          </a:p>
        </p:txBody>
      </p:sp>
      <p:sp>
        <p:nvSpPr>
          <p:cNvPr id="5" name="TextBox 4"/>
          <p:cNvSpPr txBox="1"/>
          <p:nvPr/>
        </p:nvSpPr>
        <p:spPr>
          <a:xfrm>
            <a:off x="990600" y="5562600"/>
            <a:ext cx="7315200" cy="923330"/>
          </a:xfrm>
          <a:prstGeom prst="rect">
            <a:avLst/>
          </a:prstGeom>
          <a:noFill/>
        </p:spPr>
        <p:txBody>
          <a:bodyPr wrap="square" rtlCol="0">
            <a:spAutoFit/>
          </a:bodyPr>
          <a:lstStyle/>
          <a:p>
            <a:r>
              <a:rPr lang="en-US" dirty="0"/>
              <a:t>Some of the figures in this presentation are taken from "An Introduction to Statistical Learning, with applications in R"  (Springer, 2013) with permission from the authors: G. James, D. Witten,  T. Hastie and R. </a:t>
            </a:r>
            <a:r>
              <a:rPr lang="en-US" dirty="0" err="1"/>
              <a:t>Tibshirani</a:t>
            </a:r>
            <a:r>
              <a:rPr lang="en-US"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0"/>
            <a:ext cx="8229600" cy="1143000"/>
          </a:xfrm>
        </p:spPr>
        <p:txBody>
          <a:bodyPr/>
          <a:lstStyle/>
          <a:p>
            <a:pPr eaLnBrk="1" hangingPunct="1"/>
            <a:r>
              <a:rPr lang="en-US" altLang="en-US" sz="2800" dirty="0"/>
              <a:t>Smoothing Splines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066800"/>
                <a:ext cx="8534400" cy="5029200"/>
              </a:xfrm>
            </p:spPr>
            <p:txBody>
              <a:bodyPr rtlCol="0">
                <a:normAutofit/>
              </a:bodyPr>
              <a:lstStyle/>
              <a:p>
                <a:pPr marL="0" indent="0" eaLnBrk="1" fontAlgn="auto" hangingPunct="1">
                  <a:spcAft>
                    <a:spcPts val="0"/>
                  </a:spcAft>
                  <a:buFont typeface="Arial" charset="0"/>
                  <a:buNone/>
                  <a:defRPr/>
                </a:pPr>
                <a:r>
                  <a:rPr lang="en-US" sz="2000" dirty="0"/>
                  <a:t>One way to smooth out the fit for g(x) (i.e., reduce variability between models) is to ensure the fit is smooth, not rough or jagged.  One way to do this is to </a:t>
                </a:r>
                <a:r>
                  <a:rPr lang="en-US" dirty="0"/>
                  <a:t>limit</a:t>
                </a:r>
                <a:r>
                  <a:rPr lang="en-US" sz="2000" dirty="0"/>
                  <a:t> the second derivative of the fit function.</a:t>
                </a:r>
              </a:p>
              <a:p>
                <a:pPr marL="0" indent="0" eaLnBrk="1" fontAlgn="auto" hangingPunct="1">
                  <a:spcAft>
                    <a:spcPts val="0"/>
                  </a:spcAft>
                  <a:buFont typeface="Arial" charset="0"/>
                  <a:buNone/>
                  <a:defRPr/>
                </a:pPr>
                <a:endParaRPr lang="en-US" sz="900" dirty="0">
                  <a:latin typeface="+mj-lt"/>
                </a:endParaRPr>
              </a:p>
              <a:p>
                <a:pPr marL="0" indent="0" eaLnBrk="1" fontAlgn="auto" hangingPunct="1">
                  <a:spcAft>
                    <a:spcPts val="0"/>
                  </a:spcAft>
                  <a:buFont typeface="Arial" charset="0"/>
                  <a:buNone/>
                  <a:defRPr/>
                </a:pPr>
                <a:r>
                  <a:rPr lang="en-US" sz="2000" dirty="0">
                    <a:latin typeface="+mj-lt"/>
                  </a:rPr>
                  <a:t>Just like we did for regularization:</a:t>
                </a:r>
              </a:p>
              <a:p>
                <a:pPr marL="0" indent="0" eaLnBrk="1" fontAlgn="auto" hangingPunct="1">
                  <a:spcAft>
                    <a:spcPts val="0"/>
                  </a:spcAft>
                  <a:buFont typeface="Arial" charset="0"/>
                  <a:buNone/>
                  <a:defRPr/>
                </a:pPr>
                <a:endParaRPr lang="en-US" sz="1600" dirty="0">
                  <a:latin typeface="+mj-lt"/>
                </a:endParaRPr>
              </a:p>
              <a:p>
                <a:pPr marL="0" indent="0" eaLnBrk="1" fontAlgn="auto" hangingPunct="1">
                  <a:spcAft>
                    <a:spcPts val="0"/>
                  </a:spcAft>
                  <a:buFont typeface="Arial" charset="0"/>
                  <a:buNone/>
                  <a:defRPr/>
                </a:pPr>
                <a:r>
                  <a:rPr lang="en-US" sz="2000" b="0" dirty="0"/>
                  <a:t>	</a:t>
                </a:r>
                <a:r>
                  <a:rPr lang="en-US" sz="2000" b="0" i="1" dirty="0">
                    <a:latin typeface="Cambria Math" panose="02040503050406030204" pitchFamily="18" charset="0"/>
                    <a:ea typeface="Cambria Math" panose="02040503050406030204" pitchFamily="18" charset="0"/>
                  </a:rPr>
                  <a:t>Smoothing</a:t>
                </a:r>
                <a:r>
                  <a:rPr lang="en-US" sz="2000" b="0" dirty="0"/>
                  <a:t> </a:t>
                </a:r>
                <a14:m>
                  <m:oMath xmlns:m="http://schemas.openxmlformats.org/officeDocument/2006/math">
                    <m:r>
                      <a:rPr lang="en-US" sz="2000" b="0" i="1" smtClean="0">
                        <a:latin typeface="Cambria Math"/>
                      </a:rPr>
                      <m:t>𝐸𝑟𝑟𝑜𝑟</m:t>
                    </m:r>
                    <m:r>
                      <a:rPr lang="en-US" sz="2000" b="0" i="1" smtClean="0">
                        <a:latin typeface="Cambria Math"/>
                      </a:rPr>
                      <m:t> </m:t>
                    </m:r>
                    <m:r>
                      <a:rPr lang="en-US" sz="2000" b="0" i="1" smtClean="0">
                        <a:latin typeface="Cambria Math"/>
                      </a:rPr>
                      <m:t>𝐹𝑢𝑛𝑐𝑡𝑖𝑜𝑛</m:t>
                    </m:r>
                    <m:r>
                      <a:rPr lang="en-US" sz="2000" b="0" i="1" smtClean="0">
                        <a:latin typeface="Cambria Math"/>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a:rPr>
                          <m:t>𝑖</m:t>
                        </m:r>
                        <m:r>
                          <a:rPr lang="en-US" sz="2000" b="0" i="1" smtClean="0">
                            <a:latin typeface="Cambria Math"/>
                          </a:rPr>
                          <m:t>=1</m:t>
                        </m:r>
                      </m:sub>
                      <m:sup>
                        <m:r>
                          <a:rPr lang="en-US" sz="2000" b="0" i="1" smtClean="0">
                            <a:latin typeface="Cambria Math"/>
                          </a:rPr>
                          <m:t>𝑛</m:t>
                        </m:r>
                      </m:sup>
                      <m:e>
                        <m:d>
                          <m:dPr>
                            <m:ctrlPr>
                              <a:rPr lang="en-US" sz="2000" b="0" i="1" smtClean="0">
                                <a:latin typeface="Cambria Math" panose="02040503050406030204" pitchFamily="18" charset="0"/>
                              </a:rPr>
                            </m:ctrlPr>
                          </m:dPr>
                          <m:e>
                            <m:r>
                              <a:rPr lang="en-US" sz="2000" b="0" i="1" smtClean="0">
                                <a:latin typeface="Cambria Math"/>
                              </a:rPr>
                              <m:t>𝑦𝑖</m:t>
                            </m:r>
                            <m:r>
                              <a:rPr lang="en-US" sz="2000" b="0" i="1" smtClean="0">
                                <a:latin typeface="Cambria Math"/>
                              </a:rPr>
                              <m:t> −</m:t>
                            </m:r>
                            <m:r>
                              <a:rPr lang="en-US" sz="2000" b="0" i="1" smtClean="0">
                                <a:latin typeface="Cambria Math"/>
                              </a:rPr>
                              <m:t>𝑔</m:t>
                            </m:r>
                            <m:d>
                              <m:dPr>
                                <m:ctrlPr>
                                  <a:rPr lang="en-US" sz="2000" b="0" i="1" smtClean="0">
                                    <a:latin typeface="Cambria Math" panose="02040503050406030204" pitchFamily="18" charset="0"/>
                                  </a:rPr>
                                </m:ctrlPr>
                              </m:dPr>
                              <m:e>
                                <m:r>
                                  <a:rPr lang="en-US" sz="2000" b="0" i="1" smtClean="0">
                                    <a:latin typeface="Cambria Math"/>
                                  </a:rPr>
                                  <m:t>𝑥</m:t>
                                </m:r>
                                <m:r>
                                  <a:rPr lang="en-US" sz="2000" b="0" i="1" baseline="-25000" smtClean="0">
                                    <a:latin typeface="Cambria Math"/>
                                  </a:rPr>
                                  <m:t>𝑖</m:t>
                                </m:r>
                              </m:e>
                            </m:d>
                          </m:e>
                        </m:d>
                        <m:r>
                          <a:rPr lang="en-US" sz="2000" b="0" i="1" baseline="30000" smtClean="0">
                            <a:latin typeface="Cambria Math"/>
                          </a:rPr>
                          <m:t>2</m:t>
                        </m:r>
                        <m:r>
                          <a:rPr lang="en-US" sz="2000" b="0" i="1" smtClean="0">
                            <a:latin typeface="Cambria Math"/>
                          </a:rPr>
                          <m:t> −</m:t>
                        </m:r>
                        <m:r>
                          <m:rPr>
                            <m:sty m:val="p"/>
                          </m:rPr>
                          <a:rPr lang="el-GR" sz="2000" b="0" i="1" smtClean="0">
                            <a:latin typeface="Cambria Math"/>
                          </a:rPr>
                          <m:t>λ</m:t>
                        </m:r>
                        <m:nary>
                          <m:naryPr>
                            <m:limLoc m:val="undOvr"/>
                            <m:subHide m:val="on"/>
                            <m:supHide m:val="on"/>
                            <m:ctrlPr>
                              <a:rPr lang="en-US" sz="2000" b="0" i="1" smtClean="0">
                                <a:latin typeface="Cambria Math" panose="02040503050406030204" pitchFamily="18" charset="0"/>
                              </a:rPr>
                            </m:ctrlPr>
                          </m:naryPr>
                          <m:sub/>
                          <m:sup/>
                          <m:e>
                            <m:sSup>
                              <m:sSupPr>
                                <m:ctrlPr>
                                  <a:rPr lang="en-US" sz="2000" b="0" i="1" smtClean="0">
                                    <a:latin typeface="Cambria Math" panose="02040503050406030204" pitchFamily="18" charset="0"/>
                                  </a:rPr>
                                </m:ctrlPr>
                              </m:sSupPr>
                              <m:e>
                                <m:r>
                                  <a:rPr lang="en-US" sz="2000" b="0" i="1" smtClean="0">
                                    <a:latin typeface="Cambria Math"/>
                                  </a:rPr>
                                  <m:t>𝑔</m:t>
                                </m:r>
                                <m:r>
                                  <a:rPr lang="en-US" sz="2000" b="0" i="1" smtClean="0">
                                    <a:latin typeface="Cambria Math"/>
                                  </a:rPr>
                                  <m:t>(</m:t>
                                </m:r>
                                <m:r>
                                  <a:rPr lang="en-US" sz="2000" b="0" i="1" smtClean="0">
                                    <a:latin typeface="Cambria Math"/>
                                  </a:rPr>
                                  <m:t>𝑥</m:t>
                                </m:r>
                                <m:r>
                                  <a:rPr lang="en-US" sz="2000" b="0" i="1" smtClean="0">
                                    <a:latin typeface="Cambria Math"/>
                                  </a:rPr>
                                  <m:t>)</m:t>
                                </m:r>
                              </m:e>
                              <m:sup>
                                <m:r>
                                  <a:rPr lang="en-US" sz="2000" b="0" i="1" smtClean="0">
                                    <a:latin typeface="Cambria Math"/>
                                  </a:rPr>
                                  <m:t>′′</m:t>
                                </m:r>
                              </m:sup>
                            </m:sSup>
                            <m:r>
                              <a:rPr lang="en-US" sz="2000" b="0" i="1" smtClean="0">
                                <a:latin typeface="Cambria Math"/>
                              </a:rPr>
                              <m:t>𝑑𝑥</m:t>
                            </m:r>
                          </m:e>
                        </m:nary>
                      </m:e>
                    </m:nary>
                  </m:oMath>
                </a14:m>
                <a:endParaRPr lang="en-US" sz="2000" dirty="0">
                  <a:latin typeface="+mj-lt"/>
                </a:endParaRPr>
              </a:p>
              <a:p>
                <a:pPr marL="0" indent="0" eaLnBrk="1" fontAlgn="auto" hangingPunct="1">
                  <a:spcAft>
                    <a:spcPts val="0"/>
                  </a:spcAft>
                  <a:buFont typeface="Arial" charset="0"/>
                  <a:buNone/>
                  <a:defRPr/>
                </a:pPr>
                <a:endParaRPr lang="en-US" sz="1600" dirty="0">
                  <a:latin typeface="+mj-lt"/>
                </a:endParaRPr>
              </a:p>
              <a:p>
                <a:pPr marL="0" indent="0" eaLnBrk="1" fontAlgn="auto" hangingPunct="1">
                  <a:spcAft>
                    <a:spcPts val="0"/>
                  </a:spcAft>
                  <a:buFont typeface="Arial" charset="0"/>
                  <a:buNone/>
                  <a:defRPr/>
                </a:pPr>
                <a:r>
                  <a:rPr lang="en-US" sz="2000" dirty="0">
                    <a:latin typeface="+mj-lt"/>
                  </a:rPr>
                  <a:t>So g(x) is our “perfect interpolation of the data” along with a penalty term for the second derivative, so the function will not “wiggle” sharply. </a:t>
                </a:r>
                <a:endParaRPr lang="en-US" dirty="0">
                  <a:latin typeface="+mj-lt"/>
                </a:endParaRPr>
              </a:p>
              <a:p>
                <a:pPr marL="0" indent="0" eaLnBrk="1" fontAlgn="auto" hangingPunct="1">
                  <a:spcAft>
                    <a:spcPts val="0"/>
                  </a:spcAft>
                  <a:buFont typeface="Arial" charset="0"/>
                  <a:buNone/>
                  <a:defRPr/>
                </a:pPr>
                <a:endParaRPr lang="en-US" sz="20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066800"/>
                <a:ext cx="8534400" cy="5029200"/>
              </a:xfrm>
              <a:blipFill>
                <a:blip r:embed="rId2"/>
                <a:stretch>
                  <a:fillRect l="-786" t="-606" r="-1071"/>
                </a:stretch>
              </a:blipFill>
            </p:spPr>
            <p:txBody>
              <a:bodyPr/>
              <a:lstStyle/>
              <a:p>
                <a:r>
                  <a:rPr lang="en-US">
                    <a:noFill/>
                  </a:rPr>
                  <a:t> </a:t>
                </a:r>
              </a:p>
            </p:txBody>
          </p:sp>
        </mc:Fallback>
      </mc:AlternateContent>
      <p:sp>
        <p:nvSpPr>
          <p:cNvPr id="2" name="TextBox 1"/>
          <p:cNvSpPr txBox="1"/>
          <p:nvPr/>
        </p:nvSpPr>
        <p:spPr>
          <a:xfrm>
            <a:off x="5876836" y="2831068"/>
            <a:ext cx="300082" cy="369332"/>
          </a:xfrm>
          <a:prstGeom prst="rect">
            <a:avLst/>
          </a:prstGeom>
          <a:noFill/>
        </p:spPr>
        <p:txBody>
          <a:bodyPr wrap="none" rtlCol="0">
            <a:spAutoFit/>
          </a:bodyPr>
          <a:lstStyle/>
          <a:p>
            <a:r>
              <a:rPr lang="en-US" dirty="0"/>
              <a:t>^</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10</a:t>
            </a:fld>
            <a:endParaRPr lang="en-US" altLang="en-US" dirty="0"/>
          </a:p>
        </p:txBody>
      </p:sp>
      <p:sp>
        <p:nvSpPr>
          <p:cNvPr id="6" name="TextBox 5"/>
          <p:cNvSpPr txBox="1"/>
          <p:nvPr/>
        </p:nvSpPr>
        <p:spPr>
          <a:xfrm>
            <a:off x="7396118" y="2831068"/>
            <a:ext cx="300082" cy="369332"/>
          </a:xfrm>
          <a:prstGeom prst="rect">
            <a:avLst/>
          </a:prstGeom>
          <a:noFill/>
        </p:spPr>
        <p:txBody>
          <a:bodyPr wrap="none" rtlCol="0">
            <a:spAutoFit/>
          </a:bodyPr>
          <a:lstStyle/>
          <a:p>
            <a:r>
              <a:rPr lang="en-US" dirty="0"/>
              <a:t>^</a:t>
            </a:r>
          </a:p>
        </p:txBody>
      </p:sp>
      <p:pic>
        <p:nvPicPr>
          <p:cNvPr id="7" name="Picture 2" descr="../_images/interpolate-1.png">
            <a:extLst>
              <a:ext uri="{FF2B5EF4-FFF2-40B4-BE49-F238E27FC236}">
                <a16:creationId xmlns:a16="http://schemas.microsoft.com/office/drawing/2014/main" id="{ED79DDC6-12D7-4FBC-931E-A0C99EC62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0718" y="4314538"/>
            <a:ext cx="3886200" cy="2406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834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Additive Models</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11</a:t>
            </a:fld>
            <a:endParaRPr lang="en-US" altLang="en-US"/>
          </a:p>
        </p:txBody>
      </p:sp>
      <p:sp>
        <p:nvSpPr>
          <p:cNvPr id="6" name="Content Placeholder 2"/>
          <p:cNvSpPr>
            <a:spLocks noGrp="1"/>
          </p:cNvSpPr>
          <p:nvPr>
            <p:ph idx="1"/>
          </p:nvPr>
        </p:nvSpPr>
        <p:spPr>
          <a:xfrm>
            <a:off x="381000" y="1066800"/>
            <a:ext cx="8305800" cy="5791200"/>
          </a:xfrm>
        </p:spPr>
        <p:txBody>
          <a:bodyPr rtlCol="0">
            <a:normAutofit/>
          </a:bodyPr>
          <a:lstStyle/>
          <a:p>
            <a:pPr marL="0" indent="0" eaLnBrk="1" fontAlgn="auto" hangingPunct="1">
              <a:spcBef>
                <a:spcPts val="0"/>
              </a:spcBef>
              <a:spcAft>
                <a:spcPts val="0"/>
              </a:spcAft>
              <a:buFont typeface="Arial" charset="0"/>
              <a:buNone/>
              <a:defRPr/>
            </a:pPr>
            <a:r>
              <a:rPr lang="en-US" sz="2200" dirty="0"/>
              <a:t>Natural Splines (year and age) can be viewed as a sum of squares regression onto the spline basis vectors.  Thus they can be combined in a regression matrix.</a:t>
            </a:r>
          </a:p>
          <a:p>
            <a:pPr marL="0" indent="0" eaLnBrk="1" fontAlgn="auto" hangingPunct="1">
              <a:spcBef>
                <a:spcPts val="0"/>
              </a:spcBef>
              <a:spcAft>
                <a:spcPts val="0"/>
              </a:spcAft>
              <a:buFont typeface="Arial" charset="0"/>
              <a:buNone/>
              <a:defRPr/>
            </a:pPr>
            <a:endParaRPr lang="en-US" sz="2200" dirty="0"/>
          </a:p>
          <a:p>
            <a:pPr marL="0" indent="0" eaLnBrk="1" fontAlgn="auto" hangingPunct="1">
              <a:spcBef>
                <a:spcPts val="0"/>
              </a:spcBef>
              <a:spcAft>
                <a:spcPts val="0"/>
              </a:spcAft>
              <a:buFont typeface="Arial" charset="0"/>
              <a:buNone/>
              <a:defRPr/>
            </a:pPr>
            <a:endParaRPr lang="en-US" sz="2200" dirty="0"/>
          </a:p>
          <a:p>
            <a:pPr marL="0" indent="0" eaLnBrk="1" fontAlgn="auto" hangingPunct="1">
              <a:spcBef>
                <a:spcPts val="0"/>
              </a:spcBef>
              <a:spcAft>
                <a:spcPts val="0"/>
              </a:spcAft>
              <a:buFont typeface="Arial" charset="0"/>
              <a:buNone/>
              <a:defRPr/>
            </a:pPr>
            <a:endParaRPr lang="en-US" sz="2200" dirty="0"/>
          </a:p>
          <a:p>
            <a:pPr marL="0" indent="0" eaLnBrk="1" fontAlgn="auto" hangingPunct="1">
              <a:spcBef>
                <a:spcPts val="0"/>
              </a:spcBef>
              <a:spcAft>
                <a:spcPts val="0"/>
              </a:spcAft>
              <a:buFont typeface="Arial" charset="0"/>
              <a:buNone/>
              <a:defRPr/>
            </a:pPr>
            <a:endParaRPr lang="en-US" sz="22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286000"/>
            <a:ext cx="6868685" cy="394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6425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721D5-DA9B-4449-B2A9-AF0639CB701A}"/>
              </a:ext>
            </a:extLst>
          </p:cNvPr>
          <p:cNvSpPr>
            <a:spLocks noGrp="1"/>
          </p:cNvSpPr>
          <p:nvPr>
            <p:ph type="title"/>
          </p:nvPr>
        </p:nvSpPr>
        <p:spPr/>
        <p:txBody>
          <a:bodyPr/>
          <a:lstStyle/>
          <a:p>
            <a:r>
              <a:rPr lang="en-US" dirty="0"/>
              <a:t>Gradient Descent: </a:t>
            </a:r>
            <a:br>
              <a:rPr lang="en-US" dirty="0"/>
            </a:br>
            <a:r>
              <a:rPr lang="en-US" dirty="0"/>
              <a:t>Finding the Right Modeling Parameters</a:t>
            </a:r>
          </a:p>
        </p:txBody>
      </p:sp>
      <p:sp>
        <p:nvSpPr>
          <p:cNvPr id="3" name="Content Placeholder 2">
            <a:extLst>
              <a:ext uri="{FF2B5EF4-FFF2-40B4-BE49-F238E27FC236}">
                <a16:creationId xmlns:a16="http://schemas.microsoft.com/office/drawing/2014/main" id="{871BDB45-F23A-4131-85E8-ACD8D6753089}"/>
              </a:ext>
            </a:extLst>
          </p:cNvPr>
          <p:cNvSpPr>
            <a:spLocks noGrp="1"/>
          </p:cNvSpPr>
          <p:nvPr>
            <p:ph idx="1"/>
          </p:nvPr>
        </p:nvSpPr>
        <p:spPr>
          <a:xfrm>
            <a:off x="488576" y="1231523"/>
            <a:ext cx="8229600" cy="4830763"/>
          </a:xfrm>
        </p:spPr>
        <p:txBody>
          <a:bodyPr/>
          <a:lstStyle/>
          <a:p>
            <a:pPr marL="0" indent="0">
              <a:buNone/>
            </a:pPr>
            <a:r>
              <a:rPr lang="en-US" dirty="0"/>
              <a:t>Ideally you can compute the right coefficients for your model by calculating the minimum of the Error Function (that is, deterministically)</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Sometimes the Error Function cannot be expressed in an equation</a:t>
            </a:r>
          </a:p>
          <a:p>
            <a:r>
              <a:rPr lang="en-US" dirty="0"/>
              <a:t>Spline Models with discontinuities</a:t>
            </a:r>
          </a:p>
          <a:p>
            <a:r>
              <a:rPr lang="en-US" dirty="0"/>
              <a:t>Smoothing Spline Models</a:t>
            </a:r>
          </a:p>
          <a:p>
            <a:r>
              <a:rPr lang="en-US" dirty="0"/>
              <a:t>KNN Models</a:t>
            </a:r>
          </a:p>
          <a:p>
            <a:r>
              <a:rPr lang="en-US" dirty="0"/>
              <a:t>Models with many (&gt; 1000) features</a:t>
            </a:r>
          </a:p>
          <a:p>
            <a:pPr marL="0" indent="0">
              <a:buNone/>
            </a:pPr>
            <a:endParaRPr lang="en-US" dirty="0"/>
          </a:p>
          <a:p>
            <a:pPr marL="0" indent="0">
              <a:buNone/>
            </a:pPr>
            <a:r>
              <a:rPr lang="en-US" dirty="0"/>
              <a:t>So how do you find the right coefficients?</a:t>
            </a:r>
          </a:p>
          <a:p>
            <a:endParaRPr lang="en-US" dirty="0"/>
          </a:p>
          <a:p>
            <a:endParaRPr lang="en-US" dirty="0"/>
          </a:p>
        </p:txBody>
      </p:sp>
      <p:sp>
        <p:nvSpPr>
          <p:cNvPr id="4" name="Slide Number Placeholder 3">
            <a:extLst>
              <a:ext uri="{FF2B5EF4-FFF2-40B4-BE49-F238E27FC236}">
                <a16:creationId xmlns:a16="http://schemas.microsoft.com/office/drawing/2014/main" id="{3A8892EC-B784-46C1-BABD-24BF71DF698E}"/>
              </a:ext>
            </a:extLst>
          </p:cNvPr>
          <p:cNvSpPr>
            <a:spLocks noGrp="1"/>
          </p:cNvSpPr>
          <p:nvPr>
            <p:ph type="sldNum" sz="quarter" idx="12"/>
          </p:nvPr>
        </p:nvSpPr>
        <p:spPr/>
        <p:txBody>
          <a:bodyPr/>
          <a:lstStyle/>
          <a:p>
            <a:pPr>
              <a:defRPr/>
            </a:pPr>
            <a:fld id="{9695C8B4-01A2-485F-8B64-4640E234E3BB}" type="slidenum">
              <a:rPr lang="en-US" altLang="en-US" smtClean="0"/>
              <a:pPr>
                <a:defRPr/>
              </a:pPr>
              <a:t>12</a:t>
            </a:fld>
            <a:endParaRPr lang="en-US" altLang="en-US"/>
          </a:p>
        </p:txBody>
      </p:sp>
      <p:pic>
        <p:nvPicPr>
          <p:cNvPr id="5" name="Picture 4">
            <a:extLst>
              <a:ext uri="{FF2B5EF4-FFF2-40B4-BE49-F238E27FC236}">
                <a16:creationId xmlns:a16="http://schemas.microsoft.com/office/drawing/2014/main" id="{98599D9F-7543-4D54-9DC2-1C99821B9B80}"/>
              </a:ext>
            </a:extLst>
          </p:cNvPr>
          <p:cNvPicPr>
            <a:picLocks noChangeAspect="1"/>
          </p:cNvPicPr>
          <p:nvPr/>
        </p:nvPicPr>
        <p:blipFill rotWithShape="1">
          <a:blip r:embed="rId2"/>
          <a:srcRect l="31667" t="35185" r="38333" b="33704"/>
          <a:stretch/>
        </p:blipFill>
        <p:spPr>
          <a:xfrm>
            <a:off x="5369648" y="4071191"/>
            <a:ext cx="3577128" cy="2161230"/>
          </a:xfrm>
          <a:prstGeom prst="rect">
            <a:avLst/>
          </a:prstGeom>
        </p:spPr>
      </p:pic>
      <p:sp>
        <p:nvSpPr>
          <p:cNvPr id="6" name="TextBox 5">
            <a:extLst>
              <a:ext uri="{FF2B5EF4-FFF2-40B4-BE49-F238E27FC236}">
                <a16:creationId xmlns:a16="http://schemas.microsoft.com/office/drawing/2014/main" id="{1E3E83F3-9CF0-468B-8045-512ED98B5F9B}"/>
              </a:ext>
            </a:extLst>
          </p:cNvPr>
          <p:cNvSpPr txBox="1"/>
          <p:nvPr/>
        </p:nvSpPr>
        <p:spPr>
          <a:xfrm rot="16014392">
            <a:off x="4924723" y="4951827"/>
            <a:ext cx="835678" cy="369332"/>
          </a:xfrm>
          <a:prstGeom prst="rect">
            <a:avLst/>
          </a:prstGeom>
          <a:noFill/>
        </p:spPr>
        <p:txBody>
          <a:bodyPr wrap="none" rtlCol="0">
            <a:spAutoFit/>
          </a:bodyPr>
          <a:lstStyle/>
          <a:p>
            <a:r>
              <a:rPr lang="en-US" dirty="0"/>
              <a:t>RSS(</a:t>
            </a:r>
            <a:r>
              <a:rPr lang="en-US" dirty="0">
                <a:latin typeface="Symbol" panose="05050102010706020507" pitchFamily="18" charset="2"/>
              </a:rPr>
              <a:t>b</a:t>
            </a:r>
            <a:r>
              <a:rPr lang="en-US" baseline="-25000" dirty="0"/>
              <a:t>j</a:t>
            </a:r>
            <a:r>
              <a:rPr lang="en-US" dirty="0"/>
              <a:t>)</a:t>
            </a:r>
          </a:p>
        </p:txBody>
      </p:sp>
      <p:sp>
        <p:nvSpPr>
          <p:cNvPr id="8" name="TextBox 7">
            <a:extLst>
              <a:ext uri="{FF2B5EF4-FFF2-40B4-BE49-F238E27FC236}">
                <a16:creationId xmlns:a16="http://schemas.microsoft.com/office/drawing/2014/main" id="{E22D32FF-EC13-476A-95A8-7D76CDEA5149}"/>
              </a:ext>
            </a:extLst>
          </p:cNvPr>
          <p:cNvSpPr txBox="1"/>
          <p:nvPr/>
        </p:nvSpPr>
        <p:spPr>
          <a:xfrm>
            <a:off x="6233093" y="6009474"/>
            <a:ext cx="389850" cy="369332"/>
          </a:xfrm>
          <a:prstGeom prst="rect">
            <a:avLst/>
          </a:prstGeom>
          <a:noFill/>
        </p:spPr>
        <p:txBody>
          <a:bodyPr wrap="none" rtlCol="0">
            <a:spAutoFit/>
          </a:bodyPr>
          <a:lstStyle/>
          <a:p>
            <a:r>
              <a:rPr lang="en-US" dirty="0">
                <a:latin typeface="Symbol" panose="05050102010706020507" pitchFamily="18" charset="2"/>
              </a:rPr>
              <a:t>b</a:t>
            </a:r>
            <a:r>
              <a:rPr lang="en-US" baseline="-25000" dirty="0"/>
              <a:t>1</a:t>
            </a:r>
          </a:p>
        </p:txBody>
      </p:sp>
      <p:sp>
        <p:nvSpPr>
          <p:cNvPr id="9" name="TextBox 8">
            <a:extLst>
              <a:ext uri="{FF2B5EF4-FFF2-40B4-BE49-F238E27FC236}">
                <a16:creationId xmlns:a16="http://schemas.microsoft.com/office/drawing/2014/main" id="{C241DA35-E5B7-473A-A1E9-69A41AE1176E}"/>
              </a:ext>
            </a:extLst>
          </p:cNvPr>
          <p:cNvSpPr txBox="1"/>
          <p:nvPr/>
        </p:nvSpPr>
        <p:spPr>
          <a:xfrm>
            <a:off x="8466310" y="5650463"/>
            <a:ext cx="389850" cy="369332"/>
          </a:xfrm>
          <a:prstGeom prst="rect">
            <a:avLst/>
          </a:prstGeom>
          <a:noFill/>
        </p:spPr>
        <p:txBody>
          <a:bodyPr wrap="none" rtlCol="0">
            <a:spAutoFit/>
          </a:bodyPr>
          <a:lstStyle/>
          <a:p>
            <a:r>
              <a:rPr lang="en-US" dirty="0">
                <a:latin typeface="Symbol" panose="05050102010706020507" pitchFamily="18" charset="2"/>
              </a:rPr>
              <a:t>b</a:t>
            </a:r>
            <a:r>
              <a:rPr lang="en-US" baseline="-25000" dirty="0"/>
              <a:t>2</a:t>
            </a:r>
          </a:p>
        </p:txBody>
      </p:sp>
      <p:pic>
        <p:nvPicPr>
          <p:cNvPr id="32" name="Picture 31">
            <a:extLst>
              <a:ext uri="{FF2B5EF4-FFF2-40B4-BE49-F238E27FC236}">
                <a16:creationId xmlns:a16="http://schemas.microsoft.com/office/drawing/2014/main" id="{252A6BEE-04D2-4FC0-B5BA-DFD54B865110}"/>
              </a:ext>
            </a:extLst>
          </p:cNvPr>
          <p:cNvPicPr>
            <a:picLocks noChangeAspect="1"/>
          </p:cNvPicPr>
          <p:nvPr/>
        </p:nvPicPr>
        <p:blipFill>
          <a:blip r:embed="rId3"/>
          <a:stretch>
            <a:fillRect/>
          </a:stretch>
        </p:blipFill>
        <p:spPr>
          <a:xfrm>
            <a:off x="4231170" y="2167462"/>
            <a:ext cx="3352800" cy="1479442"/>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8227B5C-E3D0-42E9-AD63-634B64FC9716}"/>
                  </a:ext>
                </a:extLst>
              </p:cNvPr>
              <p:cNvSpPr txBox="1"/>
              <p:nvPr/>
            </p:nvSpPr>
            <p:spPr>
              <a:xfrm>
                <a:off x="990600" y="2380789"/>
                <a:ext cx="2948115" cy="832664"/>
              </a:xfrm>
              <a:prstGeom prst="rect">
                <a:avLst/>
              </a:prstGeom>
              <a:noFill/>
            </p:spPr>
            <p:txBody>
              <a:bodyPr wrap="none" rtlCol="0">
                <a:spAutoFit/>
              </a:bodyPr>
              <a:lstStyle/>
              <a:p>
                <a:r>
                  <a:rPr lang="en-US" sz="1600" dirty="0"/>
                  <a:t>RSS = </a:t>
                </a:r>
                <a14:m>
                  <m:oMath xmlns:m="http://schemas.openxmlformats.org/officeDocument/2006/math">
                    <m:nary>
                      <m:naryPr>
                        <m:chr m:val="∑"/>
                        <m:ctrlPr>
                          <a:rPr lang="en-US" sz="1600" i="1">
                            <a:latin typeface="Cambria Math" panose="02040503050406030204" pitchFamily="18" charset="0"/>
                          </a:rPr>
                        </m:ctrlPr>
                      </m:naryPr>
                      <m:sub>
                        <m:r>
                          <m:rPr>
                            <m:brk m:alnAt="23"/>
                          </m:rPr>
                          <a:rPr lang="en-US" sz="1600" i="1">
                            <a:latin typeface="Cambria Math"/>
                          </a:rPr>
                          <m:t>𝑖</m:t>
                        </m:r>
                        <m:r>
                          <a:rPr lang="en-US" sz="1600" i="1">
                            <a:latin typeface="Cambria Math"/>
                          </a:rPr>
                          <m:t>=1</m:t>
                        </m:r>
                      </m:sub>
                      <m:sup>
                        <m:r>
                          <a:rPr lang="en-US" sz="1600" i="1">
                            <a:latin typeface="Cambria Math"/>
                          </a:rPr>
                          <m:t>𝑛</m:t>
                        </m:r>
                      </m:sup>
                      <m:e>
                        <m:d>
                          <m:dPr>
                            <m:ctrlPr>
                              <a:rPr lang="en-US" sz="1600" i="1">
                                <a:latin typeface="Cambria Math" panose="02040503050406030204" pitchFamily="18" charset="0"/>
                              </a:rPr>
                            </m:ctrlPr>
                          </m:dPr>
                          <m:e>
                            <m:r>
                              <a:rPr lang="en-US" sz="1600" i="1">
                                <a:latin typeface="Cambria Math"/>
                              </a:rPr>
                              <m:t>𝑦</m:t>
                            </m:r>
                            <m:r>
                              <a:rPr lang="en-US" sz="1600" i="1" baseline="-25000">
                                <a:latin typeface="Cambria Math"/>
                              </a:rPr>
                              <m:t>𝑖</m:t>
                            </m:r>
                            <m:r>
                              <a:rPr lang="en-US" sz="1600" i="1">
                                <a:latin typeface="Cambria Math"/>
                              </a:rPr>
                              <m:t> −</m:t>
                            </m:r>
                            <m:r>
                              <a:rPr lang="cy-GB" sz="1600" i="1">
                                <a:latin typeface="Cambria Math"/>
                              </a:rPr>
                              <m:t>ŷ</m:t>
                            </m:r>
                            <m:r>
                              <a:rPr lang="en-US" sz="1600" i="1" baseline="-25000">
                                <a:latin typeface="Cambria Math"/>
                              </a:rPr>
                              <m:t>𝑖</m:t>
                            </m:r>
                          </m:e>
                        </m:d>
                        <m:r>
                          <a:rPr lang="en-US" sz="1600" i="1" baseline="30000">
                            <a:latin typeface="Cambria Math"/>
                          </a:rPr>
                          <m:t>2</m:t>
                        </m:r>
                      </m:e>
                    </m:nary>
                  </m:oMath>
                </a14:m>
                <a:endParaRPr lang="en-US" sz="1600" baseline="30000" dirty="0"/>
              </a:p>
              <a:p>
                <a:endParaRPr lang="en-US" sz="1600" dirty="0"/>
              </a:p>
              <a:p>
                <a:r>
                  <a:rPr lang="en-US" sz="1600" dirty="0"/>
                  <a:t>        = </a:t>
                </a:r>
                <a14:m>
                  <m:oMath xmlns:m="http://schemas.openxmlformats.org/officeDocument/2006/math">
                    <m:nary>
                      <m:naryPr>
                        <m:chr m:val="∑"/>
                        <m:ctrlPr>
                          <a:rPr lang="en-US" sz="1600" i="1">
                            <a:latin typeface="Cambria Math" panose="02040503050406030204" pitchFamily="18" charset="0"/>
                          </a:rPr>
                        </m:ctrlPr>
                      </m:naryPr>
                      <m:sub>
                        <m:r>
                          <m:rPr>
                            <m:brk m:alnAt="23"/>
                          </m:rPr>
                          <a:rPr lang="en-US" sz="1600" i="1">
                            <a:latin typeface="Cambria Math"/>
                          </a:rPr>
                          <m:t>𝑖</m:t>
                        </m:r>
                        <m:r>
                          <a:rPr lang="en-US" sz="1600" i="1">
                            <a:latin typeface="Cambria Math"/>
                          </a:rPr>
                          <m:t>=1</m:t>
                        </m:r>
                      </m:sub>
                      <m:sup>
                        <m:r>
                          <a:rPr lang="en-US" sz="1600" i="1">
                            <a:latin typeface="Cambria Math"/>
                          </a:rPr>
                          <m:t>𝑛</m:t>
                        </m:r>
                      </m:sup>
                      <m:e>
                        <m:d>
                          <m:dPr>
                            <m:ctrlPr>
                              <a:rPr lang="en-US" sz="1600" i="1">
                                <a:latin typeface="Cambria Math" panose="02040503050406030204" pitchFamily="18" charset="0"/>
                              </a:rPr>
                            </m:ctrlPr>
                          </m:dPr>
                          <m:e>
                            <m:r>
                              <a:rPr lang="en-US" sz="1600" i="1">
                                <a:latin typeface="Cambria Math"/>
                              </a:rPr>
                              <m:t>𝑦</m:t>
                            </m:r>
                            <m:r>
                              <a:rPr lang="en-US" sz="1600" i="1" baseline="-25000">
                                <a:latin typeface="Cambria Math"/>
                              </a:rPr>
                              <m:t>𝑖</m:t>
                            </m:r>
                            <m:r>
                              <a:rPr lang="en-US" sz="1600" i="1">
                                <a:latin typeface="Cambria Math"/>
                              </a:rPr>
                              <m:t> −</m:t>
                            </m:r>
                            <m:r>
                              <a:rPr lang="en-US" sz="1600" b="0" i="1" smtClean="0">
                                <a:latin typeface="Cambria Math" panose="02040503050406030204" pitchFamily="18" charset="0"/>
                              </a:rPr>
                              <m:t>(</m:t>
                            </m:r>
                            <m:r>
                              <m:rPr>
                                <m:sty m:val="p"/>
                              </m:rPr>
                              <a:rPr lang="el-GR" sz="1600" b="0" i="1" smtClean="0">
                                <a:latin typeface="Cambria Math" panose="02040503050406030204" pitchFamily="18" charset="0"/>
                              </a:rPr>
                              <m:t>β</m:t>
                            </m:r>
                            <m:r>
                              <a:rPr lang="en-US" sz="1600" b="0" i="1" baseline="-25000" smtClean="0">
                                <a:latin typeface="Cambria Math" panose="02040503050406030204" pitchFamily="18" charset="0"/>
                              </a:rPr>
                              <m:t>0</m:t>
                            </m:r>
                            <m:r>
                              <a:rPr lang="en-US" sz="1600" b="0" i="1" smtClean="0">
                                <a:latin typeface="Cambria Math" panose="02040503050406030204" pitchFamily="18" charset="0"/>
                              </a:rPr>
                              <m:t>+</m:t>
                            </m:r>
                            <m:r>
                              <m:rPr>
                                <m:sty m:val="p"/>
                              </m:rPr>
                              <a:rPr lang="el-GR" sz="1600" i="1">
                                <a:latin typeface="Cambria Math" panose="02040503050406030204" pitchFamily="18" charset="0"/>
                              </a:rPr>
                              <m:t>β</m:t>
                            </m:r>
                            <m:r>
                              <a:rPr lang="en-US" sz="1600" b="0" i="1" baseline="-25000" smtClean="0">
                                <a:latin typeface="Cambria Math" panose="02040503050406030204" pitchFamily="18" charset="0"/>
                              </a:rPr>
                              <m:t>1</m:t>
                            </m:r>
                            <m:r>
                              <a:rPr lang="en-US" sz="1600" b="0" i="1" smtClean="0">
                                <a:latin typeface="Cambria Math" panose="02040503050406030204" pitchFamily="18" charset="0"/>
                              </a:rPr>
                              <m:t>∗</m:t>
                            </m:r>
                            <m:r>
                              <a:rPr lang="en-US" sz="1600" b="0" i="1" smtClean="0">
                                <a:latin typeface="Cambria Math" panose="02040503050406030204" pitchFamily="18" charset="0"/>
                              </a:rPr>
                              <m:t>𝑥𝑖</m:t>
                            </m:r>
                          </m:e>
                        </m:d>
                        <m:r>
                          <a:rPr lang="en-US" sz="1600" b="0" i="1" smtClean="0">
                            <a:latin typeface="Cambria Math" panose="02040503050406030204" pitchFamily="18" charset="0"/>
                          </a:rPr>
                          <m:t>)</m:t>
                        </m:r>
                        <m:r>
                          <a:rPr lang="en-US" sz="1600" i="1" baseline="30000">
                            <a:latin typeface="Cambria Math"/>
                          </a:rPr>
                          <m:t>2</m:t>
                        </m:r>
                      </m:e>
                    </m:nary>
                  </m:oMath>
                </a14:m>
                <a:endParaRPr lang="en-US" dirty="0"/>
              </a:p>
            </p:txBody>
          </p:sp>
        </mc:Choice>
        <mc:Fallback xmlns="">
          <p:sp>
            <p:nvSpPr>
              <p:cNvPr id="34" name="TextBox 33">
                <a:extLst>
                  <a:ext uri="{FF2B5EF4-FFF2-40B4-BE49-F238E27FC236}">
                    <a16:creationId xmlns:a16="http://schemas.microsoft.com/office/drawing/2014/main" id="{78227B5C-E3D0-42E9-AD63-634B64FC9716}"/>
                  </a:ext>
                </a:extLst>
              </p:cNvPr>
              <p:cNvSpPr txBox="1">
                <a:spLocks noRot="1" noChangeAspect="1" noMove="1" noResize="1" noEditPoints="1" noAdjustHandles="1" noChangeArrowheads="1" noChangeShapeType="1" noTextEdit="1"/>
              </p:cNvSpPr>
              <p:nvPr/>
            </p:nvSpPr>
            <p:spPr>
              <a:xfrm>
                <a:off x="990600" y="2380789"/>
                <a:ext cx="2948115" cy="832664"/>
              </a:xfrm>
              <a:prstGeom prst="rect">
                <a:avLst/>
              </a:prstGeom>
              <a:blipFill>
                <a:blip r:embed="rId4"/>
                <a:stretch>
                  <a:fillRect l="-1242" t="-44853" b="-69853"/>
                </a:stretch>
              </a:blipFill>
            </p:spPr>
            <p:txBody>
              <a:bodyPr/>
              <a:lstStyle/>
              <a:p>
                <a:r>
                  <a:rPr lang="en-US">
                    <a:noFill/>
                  </a:rPr>
                  <a:t> </a:t>
                </a:r>
              </a:p>
            </p:txBody>
          </p:sp>
        </mc:Fallback>
      </mc:AlternateContent>
    </p:spTree>
    <p:extLst>
      <p:ext uri="{BB962C8B-B14F-4D97-AF65-F5344CB8AC3E}">
        <p14:creationId xmlns:p14="http://schemas.microsoft.com/office/powerpoint/2010/main" val="2435642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5B594-A0FD-47C2-8643-DC715AD25B30}"/>
              </a:ext>
            </a:extLst>
          </p:cNvPr>
          <p:cNvSpPr>
            <a:spLocks noGrp="1"/>
          </p:cNvSpPr>
          <p:nvPr>
            <p:ph type="title"/>
          </p:nvPr>
        </p:nvSpPr>
        <p:spPr/>
        <p:txBody>
          <a:bodyPr/>
          <a:lstStyle/>
          <a:p>
            <a:r>
              <a:rPr lang="en-US" dirty="0"/>
              <a:t>Learning Rate</a:t>
            </a:r>
          </a:p>
        </p:txBody>
      </p:sp>
      <p:sp>
        <p:nvSpPr>
          <p:cNvPr id="4" name="Slide Number Placeholder 3">
            <a:extLst>
              <a:ext uri="{FF2B5EF4-FFF2-40B4-BE49-F238E27FC236}">
                <a16:creationId xmlns:a16="http://schemas.microsoft.com/office/drawing/2014/main" id="{3FCF8DA0-7A87-42AF-9E06-600AD5277CA2}"/>
              </a:ext>
            </a:extLst>
          </p:cNvPr>
          <p:cNvSpPr>
            <a:spLocks noGrp="1"/>
          </p:cNvSpPr>
          <p:nvPr>
            <p:ph type="sldNum" sz="quarter" idx="12"/>
          </p:nvPr>
        </p:nvSpPr>
        <p:spPr/>
        <p:txBody>
          <a:bodyPr/>
          <a:lstStyle/>
          <a:p>
            <a:pPr>
              <a:defRPr/>
            </a:pPr>
            <a:fld id="{9695C8B4-01A2-485F-8B64-4640E234E3BB}" type="slidenum">
              <a:rPr lang="en-US" altLang="en-US" smtClean="0"/>
              <a:pPr>
                <a:defRPr/>
              </a:pPr>
              <a:t>13</a:t>
            </a:fld>
            <a:endParaRPr lang="en-US" altLang="en-US"/>
          </a:p>
        </p:txBody>
      </p:sp>
      <p:pic>
        <p:nvPicPr>
          <p:cNvPr id="5" name="Picture 4">
            <a:extLst>
              <a:ext uri="{FF2B5EF4-FFF2-40B4-BE49-F238E27FC236}">
                <a16:creationId xmlns:a16="http://schemas.microsoft.com/office/drawing/2014/main" id="{441F7D15-2164-4337-BFF0-3E32D5058DE9}"/>
              </a:ext>
            </a:extLst>
          </p:cNvPr>
          <p:cNvPicPr>
            <a:picLocks noChangeAspect="1"/>
          </p:cNvPicPr>
          <p:nvPr/>
        </p:nvPicPr>
        <p:blipFill rotWithShape="1">
          <a:blip r:embed="rId2"/>
          <a:srcRect l="26667" t="27701" r="28333" b="33780"/>
          <a:stretch/>
        </p:blipFill>
        <p:spPr>
          <a:xfrm>
            <a:off x="448235" y="2433902"/>
            <a:ext cx="4572000" cy="2201333"/>
          </a:xfrm>
          <a:prstGeom prst="rect">
            <a:avLst/>
          </a:prstGeom>
        </p:spPr>
      </p:pic>
      <p:sp>
        <p:nvSpPr>
          <p:cNvPr id="6" name="Content Placeholder 2">
            <a:extLst>
              <a:ext uri="{FF2B5EF4-FFF2-40B4-BE49-F238E27FC236}">
                <a16:creationId xmlns:a16="http://schemas.microsoft.com/office/drawing/2014/main" id="{1E7A1AD6-4B4A-474D-B7ED-ACB873B3C08B}"/>
              </a:ext>
            </a:extLst>
          </p:cNvPr>
          <p:cNvSpPr>
            <a:spLocks noGrp="1"/>
          </p:cNvSpPr>
          <p:nvPr>
            <p:ph idx="1"/>
          </p:nvPr>
        </p:nvSpPr>
        <p:spPr>
          <a:xfrm>
            <a:off x="304800" y="1219200"/>
            <a:ext cx="8610600" cy="5181600"/>
          </a:xfrm>
        </p:spPr>
        <p:txBody>
          <a:bodyPr/>
          <a:lstStyle/>
          <a:p>
            <a:pPr marL="0" indent="0" eaLnBrk="1" fontAlgn="auto" hangingPunct="1">
              <a:spcBef>
                <a:spcPts val="0"/>
              </a:spcBef>
              <a:spcAft>
                <a:spcPts val="0"/>
              </a:spcAft>
              <a:buNone/>
              <a:defRPr/>
            </a:pPr>
            <a:r>
              <a:rPr lang="en-US" dirty="0"/>
              <a:t>We need a variable learning rate, </a:t>
            </a:r>
            <a:r>
              <a:rPr lang="en-US" dirty="0">
                <a:latin typeface="Symbol" panose="05050102010706020507" pitchFamily="18" charset="2"/>
              </a:rPr>
              <a:t>g</a:t>
            </a:r>
            <a:r>
              <a:rPr lang="en-US" dirty="0"/>
              <a:t>,  to make sure the algorithm is stable. It’s difficult to create an algorithm that works quickly but is stable under all conditions.</a:t>
            </a:r>
          </a:p>
          <a:p>
            <a:pPr marL="0" indent="0" eaLnBrk="1" fontAlgn="auto" hangingPunct="1">
              <a:spcBef>
                <a:spcPts val="0"/>
              </a:spcBef>
              <a:spcAft>
                <a:spcPts val="0"/>
              </a:spcAft>
              <a:buNone/>
              <a:defRPr/>
            </a:pPr>
            <a:endParaRPr lang="en-US" dirty="0"/>
          </a:p>
          <a:p>
            <a:pPr marL="0" indent="0" eaLnBrk="1" fontAlgn="auto" hangingPunct="1">
              <a:spcBef>
                <a:spcPts val="0"/>
              </a:spcBef>
              <a:spcAft>
                <a:spcPts val="0"/>
              </a:spcAft>
              <a:buNone/>
              <a:defRPr/>
            </a:pPr>
            <a:endParaRPr lang="en-US" dirty="0"/>
          </a:p>
          <a:p>
            <a:pPr marL="0" indent="0" eaLnBrk="1" fontAlgn="auto" hangingPunct="1">
              <a:spcBef>
                <a:spcPts val="0"/>
              </a:spcBef>
              <a:spcAft>
                <a:spcPts val="0"/>
              </a:spcAft>
              <a:buNone/>
              <a:defRPr/>
            </a:pPr>
            <a:endParaRPr lang="en-US" dirty="0"/>
          </a:p>
          <a:p>
            <a:pPr marL="0" indent="0" eaLnBrk="1" fontAlgn="auto" hangingPunct="1">
              <a:spcBef>
                <a:spcPts val="0"/>
              </a:spcBef>
              <a:spcAft>
                <a:spcPts val="0"/>
              </a:spcAft>
              <a:buNone/>
              <a:defRPr/>
            </a:pPr>
            <a:endParaRPr lang="en-US" dirty="0"/>
          </a:p>
          <a:p>
            <a:pPr marL="0" indent="0" eaLnBrk="1" fontAlgn="auto" hangingPunct="1">
              <a:spcBef>
                <a:spcPts val="0"/>
              </a:spcBef>
              <a:spcAft>
                <a:spcPts val="0"/>
              </a:spcAft>
              <a:buNone/>
              <a:defRPr/>
            </a:pPr>
            <a:endParaRPr lang="en-US" dirty="0"/>
          </a:p>
          <a:p>
            <a:pPr marL="0" indent="0" eaLnBrk="1" fontAlgn="auto" hangingPunct="1">
              <a:spcBef>
                <a:spcPts val="0"/>
              </a:spcBef>
              <a:spcAft>
                <a:spcPts val="0"/>
              </a:spcAft>
              <a:buNone/>
              <a:defRPr/>
            </a:pPr>
            <a:endParaRPr lang="en-US" dirty="0"/>
          </a:p>
          <a:p>
            <a:pPr marL="0" indent="0" eaLnBrk="1" fontAlgn="auto" hangingPunct="1">
              <a:spcBef>
                <a:spcPts val="0"/>
              </a:spcBef>
              <a:spcAft>
                <a:spcPts val="0"/>
              </a:spcAft>
              <a:buNone/>
              <a:defRPr/>
            </a:pPr>
            <a:endParaRPr lang="en-US" dirty="0"/>
          </a:p>
          <a:p>
            <a:pPr marL="0" indent="0" eaLnBrk="1" fontAlgn="auto" hangingPunct="1">
              <a:spcBef>
                <a:spcPts val="0"/>
              </a:spcBef>
              <a:spcAft>
                <a:spcPts val="0"/>
              </a:spcAft>
              <a:buNone/>
              <a:defRPr/>
            </a:pPr>
            <a:endParaRPr lang="en-US" dirty="0"/>
          </a:p>
          <a:p>
            <a:pPr marL="0" indent="0" eaLnBrk="1" fontAlgn="auto" hangingPunct="1">
              <a:spcBef>
                <a:spcPts val="0"/>
              </a:spcBef>
              <a:spcAft>
                <a:spcPts val="0"/>
              </a:spcAft>
              <a:buNone/>
              <a:defRPr/>
            </a:pPr>
            <a:endParaRPr lang="en-US" dirty="0"/>
          </a:p>
          <a:p>
            <a:pPr marL="0" indent="0" eaLnBrk="1" fontAlgn="auto" hangingPunct="1">
              <a:spcBef>
                <a:spcPts val="0"/>
              </a:spcBef>
              <a:spcAft>
                <a:spcPts val="0"/>
              </a:spcAft>
              <a:buNone/>
              <a:defRPr/>
            </a:pPr>
            <a:endParaRPr lang="en-US" dirty="0"/>
          </a:p>
          <a:p>
            <a:pPr marL="0" indent="0" eaLnBrk="1" fontAlgn="auto" hangingPunct="1">
              <a:spcBef>
                <a:spcPts val="0"/>
              </a:spcBef>
              <a:spcAft>
                <a:spcPts val="0"/>
              </a:spcAft>
              <a:buNone/>
              <a:defRPr/>
            </a:pPr>
            <a:r>
              <a:rPr lang="en-US" dirty="0">
                <a:latin typeface="Symbol" panose="05050102010706020507" pitchFamily="18" charset="2"/>
              </a:rPr>
              <a:t>			b</a:t>
            </a:r>
            <a:r>
              <a:rPr lang="en-US" baseline="-25000" dirty="0">
                <a:latin typeface="+mj-lt"/>
              </a:rPr>
              <a:t>new</a:t>
            </a:r>
            <a:r>
              <a:rPr lang="en-US" dirty="0">
                <a:latin typeface="Symbol" panose="05050102010706020507" pitchFamily="18" charset="2"/>
              </a:rPr>
              <a:t> = b</a:t>
            </a:r>
            <a:r>
              <a:rPr lang="en-US" baseline="-25000" dirty="0"/>
              <a:t>old</a:t>
            </a:r>
            <a:r>
              <a:rPr lang="en-US" dirty="0">
                <a:latin typeface="Symbol" panose="05050102010706020507" pitchFamily="18" charset="2"/>
              </a:rPr>
              <a:t>  + g * D * (d</a:t>
            </a:r>
            <a:r>
              <a:rPr lang="en-US" dirty="0"/>
              <a:t>J / </a:t>
            </a:r>
            <a:r>
              <a:rPr lang="en-US" dirty="0">
                <a:latin typeface="Symbol" panose="05050102010706020507" pitchFamily="18" charset="2"/>
              </a:rPr>
              <a:t>db)</a:t>
            </a:r>
          </a:p>
          <a:p>
            <a:pPr marL="0" indent="0" eaLnBrk="1" fontAlgn="auto" hangingPunct="1">
              <a:spcBef>
                <a:spcPts val="0"/>
              </a:spcBef>
              <a:spcAft>
                <a:spcPts val="0"/>
              </a:spcAft>
              <a:buNone/>
              <a:defRPr/>
            </a:pPr>
            <a:r>
              <a:rPr lang="en-US" dirty="0"/>
              <a:t>				Where </a:t>
            </a:r>
            <a:r>
              <a:rPr lang="en-US" dirty="0">
                <a:latin typeface="Symbol" panose="05050102010706020507" pitchFamily="18" charset="2"/>
              </a:rPr>
              <a:t>D</a:t>
            </a:r>
            <a:r>
              <a:rPr lang="en-US" dirty="0"/>
              <a:t> = step size</a:t>
            </a:r>
          </a:p>
          <a:p>
            <a:pPr marL="0" indent="0" eaLnBrk="1" fontAlgn="auto" hangingPunct="1">
              <a:spcBef>
                <a:spcPts val="0"/>
              </a:spcBef>
              <a:spcAft>
                <a:spcPts val="0"/>
              </a:spcAft>
              <a:buNone/>
              <a:defRPr/>
            </a:pPr>
            <a:r>
              <a:rPr lang="en-US" dirty="0"/>
              <a:t>              				</a:t>
            </a:r>
            <a:r>
              <a:rPr lang="en-US" dirty="0">
                <a:latin typeface="Symbol" panose="05050102010706020507" pitchFamily="18" charset="2"/>
              </a:rPr>
              <a:t>g</a:t>
            </a:r>
            <a:r>
              <a:rPr lang="en-US" dirty="0"/>
              <a:t> = learning parameter</a:t>
            </a:r>
          </a:p>
          <a:p>
            <a:pPr marL="457200" indent="-457200" eaLnBrk="1" fontAlgn="auto" hangingPunct="1">
              <a:spcBef>
                <a:spcPts val="0"/>
              </a:spcBef>
              <a:spcAft>
                <a:spcPts val="0"/>
              </a:spcAft>
              <a:buAutoNum type="arabicPeriod"/>
              <a:defRPr/>
            </a:pPr>
            <a:endParaRPr lang="en-US" dirty="0"/>
          </a:p>
          <a:p>
            <a:pPr marL="0" indent="0">
              <a:buNone/>
            </a:pPr>
            <a:endParaRPr lang="en-US" dirty="0"/>
          </a:p>
        </p:txBody>
      </p:sp>
      <p:pic>
        <p:nvPicPr>
          <p:cNvPr id="7" name="Picture 6">
            <a:extLst>
              <a:ext uri="{FF2B5EF4-FFF2-40B4-BE49-F238E27FC236}">
                <a16:creationId xmlns:a16="http://schemas.microsoft.com/office/drawing/2014/main" id="{87F9748D-3607-4108-BA48-2C0EBA4C0F11}"/>
              </a:ext>
            </a:extLst>
          </p:cNvPr>
          <p:cNvPicPr>
            <a:picLocks noChangeAspect="1"/>
          </p:cNvPicPr>
          <p:nvPr/>
        </p:nvPicPr>
        <p:blipFill rotWithShape="1">
          <a:blip r:embed="rId3"/>
          <a:srcRect l="25000" t="29259" r="39167" b="16232"/>
          <a:stretch/>
        </p:blipFill>
        <p:spPr>
          <a:xfrm>
            <a:off x="5558117" y="2222764"/>
            <a:ext cx="2819400" cy="2412471"/>
          </a:xfrm>
          <a:prstGeom prst="rect">
            <a:avLst/>
          </a:prstGeom>
        </p:spPr>
      </p:pic>
    </p:spTree>
    <p:extLst>
      <p:ext uri="{BB962C8B-B14F-4D97-AF65-F5344CB8AC3E}">
        <p14:creationId xmlns:p14="http://schemas.microsoft.com/office/powerpoint/2010/main" val="3435923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2438400"/>
            <a:ext cx="8229600" cy="1143000"/>
          </a:xfrm>
        </p:spPr>
        <p:txBody>
          <a:bodyPr/>
          <a:lstStyle/>
          <a:p>
            <a:pPr eaLnBrk="1" hangingPunct="1"/>
            <a:r>
              <a:rPr lang="en-US" altLang="en-US" sz="2800" dirty="0"/>
              <a:t>Classification</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14</a:t>
            </a:fld>
            <a:endParaRPr lang="en-US" altLang="en-US"/>
          </a:p>
        </p:txBody>
      </p:sp>
    </p:spTree>
    <p:extLst>
      <p:ext uri="{BB962C8B-B14F-4D97-AF65-F5344CB8AC3E}">
        <p14:creationId xmlns:p14="http://schemas.microsoft.com/office/powerpoint/2010/main" val="205288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CA863-551F-49FB-BD5E-4D40578EF79C}"/>
              </a:ext>
            </a:extLst>
          </p:cNvPr>
          <p:cNvSpPr>
            <a:spLocks noGrp="1"/>
          </p:cNvSpPr>
          <p:nvPr>
            <p:ph type="title"/>
          </p:nvPr>
        </p:nvSpPr>
        <p:spPr/>
        <p:txBody>
          <a:bodyPr/>
          <a:lstStyle/>
          <a:p>
            <a:r>
              <a:rPr lang="en-US" dirty="0"/>
              <a:t>ISLR Roadmap</a:t>
            </a:r>
          </a:p>
        </p:txBody>
      </p:sp>
      <p:sp>
        <p:nvSpPr>
          <p:cNvPr id="3" name="Content Placeholder 2">
            <a:extLst>
              <a:ext uri="{FF2B5EF4-FFF2-40B4-BE49-F238E27FC236}">
                <a16:creationId xmlns:a16="http://schemas.microsoft.com/office/drawing/2014/main" id="{F8D7CA6A-29A8-4F16-A696-7E49DAB07EE1}"/>
              </a:ext>
            </a:extLst>
          </p:cNvPr>
          <p:cNvSpPr>
            <a:spLocks noGrp="1"/>
          </p:cNvSpPr>
          <p:nvPr>
            <p:ph idx="1"/>
          </p:nvPr>
        </p:nvSpPr>
        <p:spPr>
          <a:xfrm>
            <a:off x="609600" y="914400"/>
            <a:ext cx="8229600" cy="5135563"/>
          </a:xfrm>
        </p:spPr>
        <p:txBody>
          <a:bodyPr/>
          <a:lstStyle/>
          <a:p>
            <a:pPr marL="0" indent="0">
              <a:buNone/>
            </a:pPr>
            <a:endParaRPr lang="en-US" sz="2800" dirty="0"/>
          </a:p>
          <a:p>
            <a:pPr marL="0" indent="0">
              <a:buNone/>
            </a:pPr>
            <a:r>
              <a:rPr lang="en-US" sz="2800" dirty="0"/>
              <a:t>KNN Classification – Section 2.3</a:t>
            </a:r>
          </a:p>
          <a:p>
            <a:pPr marL="0" indent="0">
              <a:buNone/>
            </a:pPr>
            <a:endParaRPr lang="en-US" sz="2800" dirty="0"/>
          </a:p>
          <a:p>
            <a:pPr marL="0" indent="0">
              <a:buNone/>
            </a:pPr>
            <a:r>
              <a:rPr lang="en-US" sz="2800" dirty="0"/>
              <a:t>Bayes Classifier – Section 2.3</a:t>
            </a:r>
          </a:p>
          <a:p>
            <a:pPr marL="0" indent="0">
              <a:buNone/>
            </a:pPr>
            <a:endParaRPr lang="en-US" sz="2800" dirty="0"/>
          </a:p>
          <a:p>
            <a:pPr marL="0" indent="0">
              <a:buNone/>
            </a:pPr>
            <a:r>
              <a:rPr lang="en-US" sz="2800" dirty="0"/>
              <a:t>Logistic Regression – Chapter 4</a:t>
            </a:r>
          </a:p>
          <a:p>
            <a:pPr marL="0" indent="0">
              <a:buNone/>
            </a:pPr>
            <a:endParaRPr lang="en-US" sz="2800" dirty="0"/>
          </a:p>
          <a:p>
            <a:pPr marL="0" indent="0">
              <a:buNone/>
            </a:pPr>
            <a:endParaRPr lang="en-US" sz="2800" dirty="0"/>
          </a:p>
          <a:p>
            <a:pPr marL="0" indent="0">
              <a:buNone/>
            </a:pPr>
            <a:endParaRPr lang="en-US" sz="2800" dirty="0"/>
          </a:p>
        </p:txBody>
      </p:sp>
      <p:sp>
        <p:nvSpPr>
          <p:cNvPr id="4" name="Slide Number Placeholder 3">
            <a:extLst>
              <a:ext uri="{FF2B5EF4-FFF2-40B4-BE49-F238E27FC236}">
                <a16:creationId xmlns:a16="http://schemas.microsoft.com/office/drawing/2014/main" id="{E5399E3F-4BDD-4B8F-AF2F-6BA2D7097B68}"/>
              </a:ext>
            </a:extLst>
          </p:cNvPr>
          <p:cNvSpPr>
            <a:spLocks noGrp="1"/>
          </p:cNvSpPr>
          <p:nvPr>
            <p:ph type="sldNum" sz="quarter" idx="12"/>
          </p:nvPr>
        </p:nvSpPr>
        <p:spPr/>
        <p:txBody>
          <a:bodyPr/>
          <a:lstStyle/>
          <a:p>
            <a:pPr>
              <a:defRPr/>
            </a:pPr>
            <a:fld id="{9695C8B4-01A2-485F-8B64-4640E234E3BB}" type="slidenum">
              <a:rPr lang="en-US" altLang="en-US" smtClean="0"/>
              <a:pPr>
                <a:defRPr/>
              </a:pPr>
              <a:t>15</a:t>
            </a:fld>
            <a:endParaRPr lang="en-US" altLang="en-US" dirty="0"/>
          </a:p>
        </p:txBody>
      </p:sp>
    </p:spTree>
    <p:extLst>
      <p:ext uri="{BB962C8B-B14F-4D97-AF65-F5344CB8AC3E}">
        <p14:creationId xmlns:p14="http://schemas.microsoft.com/office/powerpoint/2010/main" val="797389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0"/>
            <a:ext cx="8229600" cy="1143000"/>
          </a:xfrm>
        </p:spPr>
        <p:txBody>
          <a:bodyPr/>
          <a:lstStyle/>
          <a:p>
            <a:pPr eaLnBrk="1" hangingPunct="1"/>
            <a:r>
              <a:rPr lang="en-US" altLang="en-US" sz="2800" dirty="0"/>
              <a:t>Classification</a:t>
            </a:r>
          </a:p>
        </p:txBody>
      </p:sp>
      <p:sp>
        <p:nvSpPr>
          <p:cNvPr id="3" name="Content Placeholder 2"/>
          <p:cNvSpPr>
            <a:spLocks noGrp="1"/>
          </p:cNvSpPr>
          <p:nvPr>
            <p:ph idx="1"/>
          </p:nvPr>
        </p:nvSpPr>
        <p:spPr>
          <a:xfrm>
            <a:off x="381000" y="914400"/>
            <a:ext cx="8382000" cy="5486400"/>
          </a:xfrm>
        </p:spPr>
        <p:txBody>
          <a:bodyPr rtlCol="0">
            <a:noAutofit/>
          </a:bodyPr>
          <a:lstStyle/>
          <a:p>
            <a:pPr marL="0" indent="0" eaLnBrk="1" hangingPunct="1">
              <a:spcBef>
                <a:spcPts val="0"/>
              </a:spcBef>
              <a:buNone/>
              <a:defRPr/>
            </a:pPr>
            <a:r>
              <a:rPr lang="en-US" sz="2000" dirty="0"/>
              <a:t>We’re moving out of one major area of statistical learning – estimating quantitative outcomes – and into a new area called Classification.  </a:t>
            </a:r>
          </a:p>
          <a:p>
            <a:pPr marL="0" indent="0" eaLnBrk="1" hangingPunct="1">
              <a:spcBef>
                <a:spcPts val="0"/>
              </a:spcBef>
              <a:buNone/>
              <a:defRPr/>
            </a:pPr>
            <a:endParaRPr lang="en-US" sz="2000" dirty="0"/>
          </a:p>
          <a:p>
            <a:pPr marL="0" indent="0" eaLnBrk="1" hangingPunct="1">
              <a:spcBef>
                <a:spcPts val="0"/>
              </a:spcBef>
              <a:buNone/>
              <a:defRPr/>
            </a:pPr>
            <a:r>
              <a:rPr lang="en-US" sz="2000" b="1" dirty="0"/>
              <a:t>Classification:</a:t>
            </a:r>
            <a:r>
              <a:rPr lang="en-US" sz="2000" dirty="0"/>
              <a:t> </a:t>
            </a:r>
            <a:r>
              <a:rPr lang="en-US" dirty="0"/>
              <a:t>Putting</a:t>
            </a:r>
            <a:r>
              <a:rPr lang="en-US" sz="2000" dirty="0"/>
              <a:t> an observation into a category (the outcome variables are often called </a:t>
            </a:r>
            <a:r>
              <a:rPr lang="en-US" sz="2000" u="sng" dirty="0"/>
              <a:t>qualitative</a:t>
            </a:r>
            <a:r>
              <a:rPr lang="en-US" sz="2000" dirty="0"/>
              <a:t> or </a:t>
            </a:r>
            <a:r>
              <a:rPr lang="en-US" sz="2000" u="sng" dirty="0"/>
              <a:t>categorical</a:t>
            </a:r>
            <a:r>
              <a:rPr lang="en-US" sz="2000" dirty="0"/>
              <a:t>). </a:t>
            </a:r>
          </a:p>
          <a:p>
            <a:pPr marL="0" indent="0" eaLnBrk="1" hangingPunct="1">
              <a:spcBef>
                <a:spcPts val="0"/>
              </a:spcBef>
              <a:buNone/>
              <a:defRPr/>
            </a:pPr>
            <a:endParaRPr lang="en-US" sz="2000" dirty="0"/>
          </a:p>
          <a:p>
            <a:pPr marL="0" indent="0" eaLnBrk="1" hangingPunct="1">
              <a:spcBef>
                <a:spcPts val="0"/>
              </a:spcBef>
              <a:buNone/>
              <a:defRPr/>
            </a:pPr>
            <a:r>
              <a:rPr lang="en-US" sz="2000" dirty="0"/>
              <a:t>Examples of classification problems: </a:t>
            </a:r>
          </a:p>
          <a:p>
            <a:pPr marL="0" indent="0" eaLnBrk="1" hangingPunct="1">
              <a:spcBef>
                <a:spcPts val="0"/>
              </a:spcBef>
              <a:buNone/>
              <a:defRPr/>
            </a:pPr>
            <a:endParaRPr lang="en-US" sz="2000" dirty="0"/>
          </a:p>
          <a:p>
            <a:pPr eaLnBrk="1" hangingPunct="1">
              <a:spcBef>
                <a:spcPts val="0"/>
              </a:spcBef>
              <a:defRPr/>
            </a:pPr>
            <a:r>
              <a:rPr lang="en-US" sz="2000" dirty="0"/>
              <a:t>What is this person’s likelihod of surviving cancer for 12 months?</a:t>
            </a:r>
          </a:p>
          <a:p>
            <a:pPr eaLnBrk="1" hangingPunct="1">
              <a:spcBef>
                <a:spcPts val="0"/>
              </a:spcBef>
              <a:defRPr/>
            </a:pPr>
            <a:endParaRPr lang="en-US" sz="2000" dirty="0"/>
          </a:p>
          <a:p>
            <a:pPr eaLnBrk="1" hangingPunct="1">
              <a:spcBef>
                <a:spcPts val="0"/>
              </a:spcBef>
              <a:defRPr/>
            </a:pPr>
            <a:r>
              <a:rPr lang="en-US" sz="2000" dirty="0"/>
              <a:t>What type of travel advertisement should I show to this person?</a:t>
            </a:r>
          </a:p>
          <a:p>
            <a:pPr eaLnBrk="1" hangingPunct="1">
              <a:spcBef>
                <a:spcPts val="0"/>
              </a:spcBef>
              <a:defRPr/>
            </a:pPr>
            <a:endParaRPr lang="en-US" sz="2000" dirty="0"/>
          </a:p>
          <a:p>
            <a:pPr eaLnBrk="1" hangingPunct="1">
              <a:spcBef>
                <a:spcPts val="0"/>
              </a:spcBef>
              <a:defRPr/>
            </a:pPr>
            <a:r>
              <a:rPr lang="en-US" sz="2000" dirty="0"/>
              <a:t>Is this credit card applicant likely to default?</a:t>
            </a:r>
          </a:p>
          <a:p>
            <a:pPr eaLnBrk="1" hangingPunct="1">
              <a:spcBef>
                <a:spcPts val="0"/>
              </a:spcBef>
              <a:defRPr/>
            </a:pPr>
            <a:endParaRPr lang="en-US" dirty="0"/>
          </a:p>
          <a:p>
            <a:pPr eaLnBrk="1" hangingPunct="1">
              <a:spcBef>
                <a:spcPts val="0"/>
              </a:spcBef>
              <a:defRPr/>
            </a:pPr>
            <a:r>
              <a:rPr lang="en-US" dirty="0"/>
              <a:t>Is this text likely to reveal sensitive or protected information if made public?</a:t>
            </a:r>
            <a:endParaRPr lang="en-US" sz="2000" dirty="0"/>
          </a:p>
          <a:p>
            <a:pPr eaLnBrk="1" hangingPunct="1">
              <a:spcBef>
                <a:spcPts val="0"/>
              </a:spcBef>
              <a:defRPr/>
            </a:pPr>
            <a:endParaRPr lang="en-US" sz="2000" dirty="0"/>
          </a:p>
          <a:p>
            <a:pPr marL="0" indent="0" eaLnBrk="1" hangingPunct="1">
              <a:spcBef>
                <a:spcPts val="0"/>
              </a:spcBef>
              <a:buNone/>
              <a:defRPr/>
            </a:pPr>
            <a:endParaRPr lang="en-US" sz="1050"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16</a:t>
            </a:fld>
            <a:endParaRPr lang="en-US" altLang="en-US"/>
          </a:p>
        </p:txBody>
      </p:sp>
    </p:spTree>
    <p:extLst>
      <p:ext uri="{BB962C8B-B14F-4D97-AF65-F5344CB8AC3E}">
        <p14:creationId xmlns:p14="http://schemas.microsoft.com/office/powerpoint/2010/main" val="2325800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600200" y="0"/>
            <a:ext cx="6324600" cy="1143000"/>
          </a:xfrm>
        </p:spPr>
        <p:txBody>
          <a:bodyPr/>
          <a:lstStyle/>
          <a:p>
            <a:pPr eaLnBrk="1" hangingPunct="1"/>
            <a:r>
              <a:rPr lang="en-US" altLang="en-US" sz="2800" dirty="0"/>
              <a:t>Classification</a:t>
            </a:r>
          </a:p>
        </p:txBody>
      </p:sp>
      <p:sp>
        <p:nvSpPr>
          <p:cNvPr id="3" name="Content Placeholder 2"/>
          <p:cNvSpPr>
            <a:spLocks noGrp="1"/>
          </p:cNvSpPr>
          <p:nvPr>
            <p:ph idx="1"/>
          </p:nvPr>
        </p:nvSpPr>
        <p:spPr>
          <a:xfrm>
            <a:off x="381000" y="1066800"/>
            <a:ext cx="8305800" cy="5334000"/>
          </a:xfrm>
        </p:spPr>
        <p:txBody>
          <a:bodyPr rtlCol="0">
            <a:noAutofit/>
          </a:bodyPr>
          <a:lstStyle/>
          <a:p>
            <a:pPr marL="0" indent="0" eaLnBrk="1" fontAlgn="auto" hangingPunct="1">
              <a:spcAft>
                <a:spcPts val="0"/>
              </a:spcAft>
              <a:buNone/>
              <a:defRPr/>
            </a:pPr>
            <a:r>
              <a:rPr lang="en-US" sz="2000" dirty="0"/>
              <a:t>I have a set of outcomes that are categorical. These outcomes are discrete, they are not continuous values. </a:t>
            </a:r>
          </a:p>
          <a:p>
            <a:pPr marL="0" indent="0" eaLnBrk="1" fontAlgn="auto" hangingPunct="1">
              <a:spcAft>
                <a:spcPts val="0"/>
              </a:spcAft>
              <a:buNone/>
              <a:defRPr/>
            </a:pPr>
            <a:endParaRPr lang="en-US" sz="2000" dirty="0"/>
          </a:p>
          <a:p>
            <a:pPr eaLnBrk="1" fontAlgn="auto" hangingPunct="1">
              <a:spcAft>
                <a:spcPts val="0"/>
              </a:spcAft>
              <a:defRPr/>
            </a:pPr>
            <a:r>
              <a:rPr lang="en-US" dirty="0"/>
              <a:t>True or False – Patient will survive for 12 months</a:t>
            </a:r>
            <a:endParaRPr lang="en-US" sz="2000" dirty="0"/>
          </a:p>
          <a:p>
            <a:pPr eaLnBrk="1" fontAlgn="auto" hangingPunct="1">
              <a:spcAft>
                <a:spcPts val="0"/>
              </a:spcAft>
              <a:defRPr/>
            </a:pPr>
            <a:endParaRPr lang="en-US" dirty="0"/>
          </a:p>
          <a:p>
            <a:pPr eaLnBrk="1" fontAlgn="auto" hangingPunct="1">
              <a:spcAft>
                <a:spcPts val="0"/>
              </a:spcAft>
              <a:defRPr/>
            </a:pPr>
            <a:r>
              <a:rPr lang="en-US" dirty="0"/>
              <a:t>Highest probability – Web browser is most likely to click on ad for ski resort</a:t>
            </a:r>
            <a:endParaRPr lang="en-US" sz="2000" dirty="0"/>
          </a:p>
          <a:p>
            <a:pPr marL="0" indent="0" eaLnBrk="1" fontAlgn="auto" hangingPunct="1">
              <a:spcAft>
                <a:spcPts val="0"/>
              </a:spcAft>
              <a:buNone/>
              <a:defRPr/>
            </a:pPr>
            <a:endParaRPr lang="en-US" dirty="0"/>
          </a:p>
          <a:p>
            <a:pPr eaLnBrk="1" fontAlgn="auto" hangingPunct="1">
              <a:spcAft>
                <a:spcPts val="0"/>
              </a:spcAft>
              <a:defRPr/>
            </a:pPr>
            <a:r>
              <a:rPr lang="en-US" dirty="0"/>
              <a:t>Low rate, high rate, no credit – Likelihood that applicant will pay credit card</a:t>
            </a:r>
          </a:p>
          <a:p>
            <a:pPr eaLnBrk="1" fontAlgn="auto" hangingPunct="1">
              <a:spcAft>
                <a:spcPts val="0"/>
              </a:spcAft>
              <a:defRPr/>
            </a:pPr>
            <a:endParaRPr lang="en-US" sz="2000" dirty="0"/>
          </a:p>
          <a:p>
            <a:pPr eaLnBrk="1" hangingPunct="1">
              <a:spcBef>
                <a:spcPts val="0"/>
              </a:spcBef>
              <a:defRPr/>
            </a:pPr>
            <a:r>
              <a:rPr lang="en-US" dirty="0"/>
              <a:t>Releasable or likely to cause conflicts - This text has HIPPA protected information</a:t>
            </a:r>
          </a:p>
          <a:p>
            <a:pPr eaLnBrk="1" hangingPunct="1">
              <a:spcBef>
                <a:spcPts val="0"/>
              </a:spcBef>
              <a:defRPr/>
            </a:pPr>
            <a:endParaRPr lang="en-US" dirty="0"/>
          </a:p>
          <a:p>
            <a:pPr eaLnBrk="1" hangingPunct="1">
              <a:spcBef>
                <a:spcPts val="0"/>
              </a:spcBef>
              <a:defRPr/>
            </a:pPr>
            <a:r>
              <a:rPr lang="en-US" dirty="0"/>
              <a:t>This picture of an animal is a dog, cat, or horse</a:t>
            </a:r>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17</a:t>
            </a:fld>
            <a:endParaRPr lang="en-US" altLang="en-US"/>
          </a:p>
        </p:txBody>
      </p:sp>
    </p:spTree>
    <p:extLst>
      <p:ext uri="{BB962C8B-B14F-4D97-AF65-F5344CB8AC3E}">
        <p14:creationId xmlns:p14="http://schemas.microsoft.com/office/powerpoint/2010/main" val="3785954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0"/>
            <a:ext cx="8229600" cy="1143000"/>
          </a:xfrm>
        </p:spPr>
        <p:txBody>
          <a:bodyPr/>
          <a:lstStyle/>
          <a:p>
            <a:pPr eaLnBrk="1" hangingPunct="1"/>
            <a:r>
              <a:rPr lang="en-US" altLang="en-US" sz="2800" dirty="0"/>
              <a:t>Example: Credit Card Default</a:t>
            </a:r>
          </a:p>
        </p:txBody>
      </p:sp>
      <p:sp>
        <p:nvSpPr>
          <p:cNvPr id="3" name="Content Placeholder 2"/>
          <p:cNvSpPr>
            <a:spLocks noGrp="1"/>
          </p:cNvSpPr>
          <p:nvPr>
            <p:ph idx="1"/>
          </p:nvPr>
        </p:nvSpPr>
        <p:spPr>
          <a:xfrm>
            <a:off x="685800" y="1143000"/>
            <a:ext cx="7772400" cy="5334000"/>
          </a:xfrm>
        </p:spPr>
        <p:txBody>
          <a:bodyPr rtlCol="0">
            <a:noAutofit/>
          </a:bodyPr>
          <a:lstStyle/>
          <a:p>
            <a:pPr marL="0" indent="0" eaLnBrk="1" fontAlgn="auto" hangingPunct="1">
              <a:spcAft>
                <a:spcPts val="0"/>
              </a:spcAft>
              <a:buFont typeface="Arial" charset="0"/>
              <a:buNone/>
              <a:defRPr/>
            </a:pPr>
            <a:endParaRPr lang="en-US" sz="2000" dirty="0"/>
          </a:p>
          <a:p>
            <a:pPr marL="0" indent="0" eaLnBrk="1" fontAlgn="auto" hangingPunct="1">
              <a:spcAft>
                <a:spcPts val="0"/>
              </a:spcAft>
              <a:buFont typeface="Arial" charset="0"/>
              <a:buNone/>
              <a:defRPr/>
            </a:pPr>
            <a:endParaRPr lang="en-US" sz="2000" dirty="0"/>
          </a:p>
          <a:p>
            <a:pPr marL="0" indent="0" eaLnBrk="1" fontAlgn="auto" hangingPunct="1">
              <a:spcAft>
                <a:spcPts val="0"/>
              </a:spcAft>
              <a:buFont typeface="Arial" charset="0"/>
              <a:buNone/>
              <a:defRPr/>
            </a:pPr>
            <a:endParaRPr lang="en-US" sz="2000" dirty="0"/>
          </a:p>
          <a:p>
            <a:pPr marL="0" indent="0" eaLnBrk="1" fontAlgn="auto" hangingPunct="1">
              <a:spcAft>
                <a:spcPts val="0"/>
              </a:spcAft>
              <a:buFont typeface="Arial" charset="0"/>
              <a:buNone/>
              <a:defRPr/>
            </a:pPr>
            <a:endParaRPr lang="en-US" sz="2000" dirty="0"/>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18</a:t>
            </a:fld>
            <a:endParaRPr lang="en-US" alt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513" y="1738313"/>
            <a:ext cx="7038975" cy="338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2"/>
          <p:cNvSpPr txBox="1">
            <a:spLocks/>
          </p:cNvSpPr>
          <p:nvPr/>
        </p:nvSpPr>
        <p:spPr bwMode="auto">
          <a:xfrm>
            <a:off x="381000" y="5257800"/>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fontAlgn="auto" hangingPunct="1">
              <a:spcAft>
                <a:spcPts val="0"/>
              </a:spcAft>
              <a:buFont typeface="Arial" charset="0"/>
              <a:buNone/>
              <a:defRPr/>
            </a:pPr>
            <a:r>
              <a:rPr lang="en-US" dirty="0"/>
              <a:t>Note the features can be quantitative.  It’s the outcomes that are binary.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600200" y="0"/>
            <a:ext cx="6324600" cy="1143000"/>
          </a:xfrm>
        </p:spPr>
        <p:txBody>
          <a:bodyPr/>
          <a:lstStyle/>
          <a:p>
            <a:pPr eaLnBrk="1" hangingPunct="1"/>
            <a:r>
              <a:rPr lang="en-US" altLang="en-US" sz="2800" dirty="0"/>
              <a:t>Methods of Classification</a:t>
            </a:r>
          </a:p>
        </p:txBody>
      </p:sp>
      <p:sp>
        <p:nvSpPr>
          <p:cNvPr id="3" name="Content Placeholder 2"/>
          <p:cNvSpPr>
            <a:spLocks noGrp="1"/>
          </p:cNvSpPr>
          <p:nvPr>
            <p:ph idx="1"/>
          </p:nvPr>
        </p:nvSpPr>
        <p:spPr>
          <a:xfrm>
            <a:off x="381000" y="1066800"/>
            <a:ext cx="8305800" cy="5486400"/>
          </a:xfrm>
        </p:spPr>
        <p:txBody>
          <a:bodyPr rtlCol="0">
            <a:normAutofit lnSpcReduction="10000"/>
          </a:bodyPr>
          <a:lstStyle/>
          <a:p>
            <a:pPr eaLnBrk="1" fontAlgn="auto" hangingPunct="1">
              <a:spcAft>
                <a:spcPts val="0"/>
              </a:spcAft>
              <a:defRPr/>
            </a:pPr>
            <a:r>
              <a:rPr lang="en-US" sz="2000" dirty="0"/>
              <a:t>Logistical Regression – much like regression, it is the basis for many different techniques, and a standard for comparison between 2 outcomes</a:t>
            </a:r>
          </a:p>
          <a:p>
            <a:pPr eaLnBrk="1" fontAlgn="auto" hangingPunct="1">
              <a:spcAft>
                <a:spcPts val="0"/>
              </a:spcAft>
              <a:defRPr/>
            </a:pPr>
            <a:endParaRPr lang="en-US" sz="2000" dirty="0"/>
          </a:p>
          <a:p>
            <a:pPr eaLnBrk="1" fontAlgn="auto" hangingPunct="1">
              <a:spcAft>
                <a:spcPts val="0"/>
              </a:spcAft>
              <a:defRPr/>
            </a:pPr>
            <a:r>
              <a:rPr lang="en-US" sz="2000" dirty="0"/>
              <a:t>Linear and Quadratic Discriminant Analysis – parametric classifiers for multiple outcomes</a:t>
            </a:r>
          </a:p>
          <a:p>
            <a:pPr eaLnBrk="1" fontAlgn="auto" hangingPunct="1">
              <a:spcAft>
                <a:spcPts val="0"/>
              </a:spcAft>
              <a:defRPr/>
            </a:pPr>
            <a:endParaRPr lang="en-US" sz="2000" dirty="0"/>
          </a:p>
          <a:p>
            <a:pPr eaLnBrk="1" fontAlgn="auto" hangingPunct="1">
              <a:spcAft>
                <a:spcPts val="0"/>
              </a:spcAft>
              <a:defRPr/>
            </a:pPr>
            <a:r>
              <a:rPr lang="en-US" sz="2000" dirty="0"/>
              <a:t>K Nearest Neighbors – non-parametric technique that is intuitive</a:t>
            </a:r>
          </a:p>
          <a:p>
            <a:pPr eaLnBrk="1" fontAlgn="auto" hangingPunct="1">
              <a:spcAft>
                <a:spcPts val="0"/>
              </a:spcAft>
              <a:defRPr/>
            </a:pPr>
            <a:endParaRPr lang="en-US" sz="2000" dirty="0"/>
          </a:p>
          <a:p>
            <a:pPr eaLnBrk="1" fontAlgn="auto" hangingPunct="1">
              <a:spcAft>
                <a:spcPts val="0"/>
              </a:spcAft>
              <a:defRPr/>
            </a:pPr>
            <a:r>
              <a:rPr lang="en-US" sz="2000" dirty="0"/>
              <a:t>Trees / Random Forest – non-parametric and versatile</a:t>
            </a:r>
          </a:p>
          <a:p>
            <a:pPr eaLnBrk="1" fontAlgn="auto" hangingPunct="1">
              <a:spcAft>
                <a:spcPts val="0"/>
              </a:spcAft>
              <a:defRPr/>
            </a:pPr>
            <a:endParaRPr lang="en-US" sz="2000" dirty="0"/>
          </a:p>
          <a:p>
            <a:pPr eaLnBrk="1" fontAlgn="auto" hangingPunct="1">
              <a:spcAft>
                <a:spcPts val="0"/>
              </a:spcAft>
              <a:defRPr/>
            </a:pPr>
            <a:r>
              <a:rPr lang="en-US" sz="2000" dirty="0"/>
              <a:t>Support Vector Machines – high margin classifiers</a:t>
            </a:r>
          </a:p>
          <a:p>
            <a:pPr eaLnBrk="1" fontAlgn="auto" hangingPunct="1">
              <a:spcAft>
                <a:spcPts val="0"/>
              </a:spcAft>
              <a:defRPr/>
            </a:pPr>
            <a:endParaRPr lang="en-US" sz="2000" dirty="0"/>
          </a:p>
          <a:p>
            <a:pPr eaLnBrk="1" fontAlgn="auto" hangingPunct="1">
              <a:spcAft>
                <a:spcPts val="0"/>
              </a:spcAft>
              <a:defRPr/>
            </a:pPr>
            <a:r>
              <a:rPr lang="en-US" sz="2000" dirty="0"/>
              <a:t>Bayesian Classifiers – uses </a:t>
            </a:r>
            <a:r>
              <a:rPr lang="en-US" dirty="0"/>
              <a:t>prior</a:t>
            </a:r>
            <a:r>
              <a:rPr lang="en-US" sz="2000" dirty="0"/>
              <a:t> information, </a:t>
            </a:r>
            <a:r>
              <a:rPr lang="en-US" dirty="0"/>
              <a:t>low occurrence events </a:t>
            </a:r>
            <a:endParaRPr lang="en-US" sz="2000" dirty="0"/>
          </a:p>
          <a:p>
            <a:pPr eaLnBrk="1" fontAlgn="auto" hangingPunct="1">
              <a:spcAft>
                <a:spcPts val="0"/>
              </a:spcAft>
              <a:defRPr/>
            </a:pPr>
            <a:endParaRPr lang="en-US" dirty="0"/>
          </a:p>
          <a:p>
            <a:pPr eaLnBrk="1" fontAlgn="auto" hangingPunct="1">
              <a:spcAft>
                <a:spcPts val="0"/>
              </a:spcAft>
              <a:defRPr/>
            </a:pPr>
            <a:r>
              <a:rPr lang="en-US" sz="2000" dirty="0"/>
              <a:t>Neural Networks – powerful for complex models with many features that defy human interpretation, requires a large structured sample set</a:t>
            </a:r>
          </a:p>
          <a:p>
            <a:pPr eaLnBrk="1" fontAlgn="auto" hangingPunct="1">
              <a:spcAft>
                <a:spcPts val="0"/>
              </a:spcAft>
              <a:defRPr/>
            </a:pPr>
            <a:endParaRPr lang="en-US" sz="2000" dirty="0"/>
          </a:p>
          <a:p>
            <a:pPr marL="0" indent="0" eaLnBrk="1" fontAlgn="auto" hangingPunct="1">
              <a:spcAft>
                <a:spcPts val="0"/>
              </a:spcAft>
              <a:buFont typeface="Arial" charset="0"/>
              <a:buNone/>
              <a:defRPr/>
            </a:pPr>
            <a:endParaRPr lang="en-US" sz="2400" dirty="0"/>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19</a:t>
            </a:fld>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0"/>
            <a:ext cx="8229600" cy="1143000"/>
          </a:xfrm>
        </p:spPr>
        <p:txBody>
          <a:bodyPr/>
          <a:lstStyle/>
          <a:p>
            <a:pPr eaLnBrk="1" hangingPunct="1"/>
            <a:r>
              <a:rPr lang="en-US" altLang="en-US" sz="2800" dirty="0"/>
              <a:t>Class Schedule</a:t>
            </a:r>
          </a:p>
        </p:txBody>
      </p:sp>
      <p:sp>
        <p:nvSpPr>
          <p:cNvPr id="2" name="Slide Number Placeholder 1"/>
          <p:cNvSpPr>
            <a:spLocks noGrp="1"/>
          </p:cNvSpPr>
          <p:nvPr>
            <p:ph type="sldNum" sz="quarter" idx="12"/>
          </p:nvPr>
        </p:nvSpPr>
        <p:spPr/>
        <p:txBody>
          <a:bodyPr/>
          <a:lstStyle/>
          <a:p>
            <a:pPr>
              <a:defRPr/>
            </a:pPr>
            <a:fld id="{CC8EFFDF-A50A-44BE-9F7E-90B33EF365A2}" type="slidenum">
              <a:rPr lang="en-US" altLang="en-US" smtClean="0"/>
              <a:pPr>
                <a:defRPr/>
              </a:pPr>
              <a:t>2</a:t>
            </a:fld>
            <a:endParaRPr lang="en-US" altLang="en-US"/>
          </a:p>
        </p:txBody>
      </p:sp>
      <p:graphicFrame>
        <p:nvGraphicFramePr>
          <p:cNvPr id="5" name="Table 4">
            <a:extLst>
              <a:ext uri="{FF2B5EF4-FFF2-40B4-BE49-F238E27FC236}">
                <a16:creationId xmlns:a16="http://schemas.microsoft.com/office/drawing/2014/main" id="{78203EF7-83EE-4F63-AFEA-E6021B09D912}"/>
              </a:ext>
            </a:extLst>
          </p:cNvPr>
          <p:cNvGraphicFramePr>
            <a:graphicFrameLocks noGrp="1"/>
          </p:cNvGraphicFramePr>
          <p:nvPr>
            <p:extLst>
              <p:ext uri="{D42A27DB-BD31-4B8C-83A1-F6EECF244321}">
                <p14:modId xmlns:p14="http://schemas.microsoft.com/office/powerpoint/2010/main" val="1868556113"/>
              </p:ext>
            </p:extLst>
          </p:nvPr>
        </p:nvGraphicFramePr>
        <p:xfrm>
          <a:off x="571498" y="808571"/>
          <a:ext cx="8115301" cy="5547468"/>
        </p:xfrm>
        <a:graphic>
          <a:graphicData uri="http://schemas.openxmlformats.org/drawingml/2006/table">
            <a:tbl>
              <a:tblPr firstRow="1" bandRow="1">
                <a:tableStyleId>{5C22544A-7EE6-4342-B048-85BDC9FD1C3A}</a:tableStyleId>
              </a:tblPr>
              <a:tblGrid>
                <a:gridCol w="733831">
                  <a:extLst>
                    <a:ext uri="{9D8B030D-6E8A-4147-A177-3AD203B41FA5}">
                      <a16:colId xmlns:a16="http://schemas.microsoft.com/office/drawing/2014/main" val="20000"/>
                    </a:ext>
                  </a:extLst>
                </a:gridCol>
                <a:gridCol w="752071">
                  <a:extLst>
                    <a:ext uri="{9D8B030D-6E8A-4147-A177-3AD203B41FA5}">
                      <a16:colId xmlns:a16="http://schemas.microsoft.com/office/drawing/2014/main" val="20001"/>
                    </a:ext>
                  </a:extLst>
                </a:gridCol>
                <a:gridCol w="4876800">
                  <a:extLst>
                    <a:ext uri="{9D8B030D-6E8A-4147-A177-3AD203B41FA5}">
                      <a16:colId xmlns:a16="http://schemas.microsoft.com/office/drawing/2014/main" val="20002"/>
                    </a:ext>
                  </a:extLst>
                </a:gridCol>
                <a:gridCol w="1752599">
                  <a:extLst>
                    <a:ext uri="{9D8B030D-6E8A-4147-A177-3AD203B41FA5}">
                      <a16:colId xmlns:a16="http://schemas.microsoft.com/office/drawing/2014/main" val="2236984056"/>
                    </a:ext>
                  </a:extLst>
                </a:gridCol>
              </a:tblGrid>
              <a:tr h="365766">
                <a:tc>
                  <a:txBody>
                    <a:bodyPr/>
                    <a:lstStyle/>
                    <a:p>
                      <a:pPr algn="ctr"/>
                      <a:r>
                        <a:rPr lang="en-US" sz="1800" dirty="0" err="1"/>
                        <a:t>Lec</a:t>
                      </a:r>
                      <a:r>
                        <a:rPr lang="en-US" sz="1800" dirty="0"/>
                        <a:t> </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dirty="0"/>
                        <a:t>Date</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dirty="0"/>
                        <a:t>Lecture</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dirty="0"/>
                        <a:t>Due</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3463">
                <a:tc>
                  <a:txBody>
                    <a:bodyPr/>
                    <a:lstStyle/>
                    <a:p>
                      <a:pPr algn="ctr"/>
                      <a:r>
                        <a:rPr lang="en-US" sz="1400" dirty="0"/>
                        <a:t>1</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Jan 15</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Intro, Linear </a:t>
                      </a:r>
                      <a:r>
                        <a:rPr lang="en-US" sz="1400" baseline="0" dirty="0"/>
                        <a:t>Regression, Bias and Variability</a:t>
                      </a:r>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1"/>
                  </a:ext>
                </a:extLst>
              </a:tr>
              <a:tr h="304806">
                <a:tc>
                  <a:txBody>
                    <a:bodyPr/>
                    <a:lstStyle/>
                    <a:p>
                      <a:pPr algn="ctr"/>
                      <a:r>
                        <a:rPr lang="en-US" sz="1400" dirty="0"/>
                        <a:t>2</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t>Jan 22</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Unsupervised Learning: Clustering, Principle Comp. Analysis</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Hwk 1</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304806">
                <a:tc>
                  <a:txBody>
                    <a:bodyPr/>
                    <a:lstStyle/>
                    <a:p>
                      <a:pPr algn="ctr"/>
                      <a:r>
                        <a:rPr lang="en-US" sz="1400" dirty="0"/>
                        <a:t>3</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Jan 29</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KNN Regression, Cross Validation, Bootstrap</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solidFill>
                            <a:schemeClr val="tx1"/>
                          </a:solidFill>
                        </a:rPr>
                        <a:t>Hwk 2</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3"/>
                  </a:ext>
                </a:extLst>
              </a:tr>
              <a:tr h="304806">
                <a:tc>
                  <a:txBody>
                    <a:bodyPr/>
                    <a:lstStyle/>
                    <a:p>
                      <a:pPr algn="ctr"/>
                      <a:r>
                        <a:rPr lang="en-US" sz="1400" dirty="0"/>
                        <a:t>4</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t>Feb 5</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Ridge Regression, LASSO, Principle Components Regression</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Hwk 3</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4"/>
                  </a:ext>
                </a:extLst>
              </a:tr>
              <a:tr h="304806">
                <a:tc>
                  <a:txBody>
                    <a:bodyPr/>
                    <a:lstStyle/>
                    <a:p>
                      <a:pPr algn="ctr"/>
                      <a:r>
                        <a:rPr lang="en-US" sz="1400" dirty="0"/>
                        <a:t>5</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Feb 12</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tx1"/>
                          </a:solidFill>
                        </a:rPr>
                        <a:t>Extreme Nonlinear: </a:t>
                      </a:r>
                      <a:r>
                        <a:rPr lang="en-US" sz="1400" dirty="0">
                          <a:solidFill>
                            <a:schemeClr val="tx1"/>
                          </a:solidFill>
                        </a:rPr>
                        <a:t>Step Functions, Splines, Gradient Descent</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solidFill>
                            <a:schemeClr val="tx1"/>
                          </a:solidFill>
                        </a:rPr>
                        <a:t>Hwk 4, Project Plan</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5"/>
                  </a:ext>
                </a:extLst>
              </a:tr>
              <a:tr h="304806">
                <a:tc>
                  <a:txBody>
                    <a:bodyPr/>
                    <a:lstStyle/>
                    <a:p>
                      <a:pPr algn="ctr"/>
                      <a:r>
                        <a:rPr lang="en-US" sz="1400" dirty="0"/>
                        <a:t>6</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sz="1400" dirty="0"/>
                        <a:t>Feb 19</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tx1"/>
                          </a:solidFill>
                        </a:rPr>
                        <a:t>Classification, Logistic Regression</a:t>
                      </a:r>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sz="1400" dirty="0">
                          <a:solidFill>
                            <a:schemeClr val="tx1"/>
                          </a:solidFill>
                        </a:rPr>
                        <a:t>Hwk 5</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6"/>
                  </a:ext>
                </a:extLst>
              </a:tr>
              <a:tr h="304806">
                <a:tc>
                  <a:txBody>
                    <a:bodyPr/>
                    <a:lstStyle/>
                    <a:p>
                      <a:pPr algn="ctr"/>
                      <a:r>
                        <a:rPr lang="en-US" sz="1400" dirty="0"/>
                        <a:t>7</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Feb 26</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Discriminant Analysis,</a:t>
                      </a:r>
                      <a:r>
                        <a:rPr lang="en-US" sz="1400" baseline="0" dirty="0">
                          <a:solidFill>
                            <a:schemeClr val="tx1"/>
                          </a:solidFill>
                        </a:rPr>
                        <a:t> </a:t>
                      </a:r>
                      <a:r>
                        <a:rPr lang="en-US" sz="1400" dirty="0">
                          <a:solidFill>
                            <a:schemeClr val="tx1"/>
                          </a:solidFill>
                        </a:rPr>
                        <a:t>Support Vector Machines</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Hwk 6, Plan Revision</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7"/>
                  </a:ext>
                </a:extLst>
              </a:tr>
              <a:tr h="304806">
                <a:tc>
                  <a:txBody>
                    <a:bodyPr/>
                    <a:lstStyle/>
                    <a:p>
                      <a:pPr algn="ctr"/>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t>Mar</a:t>
                      </a:r>
                      <a:r>
                        <a:rPr lang="en-US" sz="1400" baseline="0" dirty="0"/>
                        <a:t> 4</a:t>
                      </a:r>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Mid Term Exam</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489510944"/>
                  </a:ext>
                </a:extLst>
              </a:tr>
              <a:tr h="304806">
                <a:tc>
                  <a:txBody>
                    <a:bodyPr/>
                    <a:lstStyle/>
                    <a:p>
                      <a:pPr algn="ctr"/>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sz="1400" dirty="0"/>
                        <a:t>Mar</a:t>
                      </a:r>
                      <a:r>
                        <a:rPr lang="en-US" sz="1400" baseline="0" dirty="0"/>
                        <a:t> 11</a:t>
                      </a:r>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sz="1400" dirty="0">
                          <a:solidFill>
                            <a:schemeClr val="tx1"/>
                          </a:solidFill>
                        </a:rPr>
                        <a:t>Spring Break</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643926980"/>
                  </a:ext>
                </a:extLst>
              </a:tr>
              <a:tr h="304806">
                <a:tc>
                  <a:txBody>
                    <a:bodyPr/>
                    <a:lstStyle/>
                    <a:p>
                      <a:pPr algn="ctr"/>
                      <a:r>
                        <a:rPr lang="en-US" sz="1400" dirty="0"/>
                        <a:t>8</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t>Mar</a:t>
                      </a:r>
                      <a:r>
                        <a:rPr lang="en-US" sz="1400" baseline="0" dirty="0"/>
                        <a:t> 18</a:t>
                      </a:r>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Tree-Based Methods</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Hwk 7</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9"/>
                  </a:ext>
                </a:extLst>
              </a:tr>
              <a:tr h="304806">
                <a:tc>
                  <a:txBody>
                    <a:bodyPr/>
                    <a:lstStyle/>
                    <a:p>
                      <a:pPr algn="ctr"/>
                      <a:r>
                        <a:rPr lang="en-US" sz="1400" dirty="0"/>
                        <a:t>9</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Mar 25</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solidFill>
                            <a:schemeClr val="tx1"/>
                          </a:solidFill>
                        </a:rPr>
                        <a:t>Neural</a:t>
                      </a:r>
                      <a:r>
                        <a:rPr lang="en-US" sz="1400" baseline="0" dirty="0">
                          <a:solidFill>
                            <a:schemeClr val="tx1"/>
                          </a:solidFill>
                        </a:rPr>
                        <a:t> Networks, Deep Learning </a:t>
                      </a:r>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solidFill>
                            <a:schemeClr val="tx1"/>
                          </a:solidFill>
                        </a:rPr>
                        <a:t>Hwk 8</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0"/>
                  </a:ext>
                </a:extLst>
              </a:tr>
              <a:tr h="304806">
                <a:tc>
                  <a:txBody>
                    <a:bodyPr/>
                    <a:lstStyle/>
                    <a:p>
                      <a:pPr algn="ctr"/>
                      <a:r>
                        <a:rPr lang="en-US" sz="1400" dirty="0"/>
                        <a:t>10</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t>Apr 1</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Convolutional Neural</a:t>
                      </a:r>
                      <a:r>
                        <a:rPr lang="en-US" sz="1400" baseline="0" dirty="0">
                          <a:solidFill>
                            <a:schemeClr val="tx1"/>
                          </a:solidFill>
                        </a:rPr>
                        <a:t> Networks</a:t>
                      </a:r>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solidFill>
                            <a:schemeClr val="tx1"/>
                          </a:solidFill>
                        </a:rPr>
                        <a:t>Hwk 9</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1"/>
                  </a:ext>
                </a:extLst>
              </a:tr>
              <a:tr h="304806">
                <a:tc>
                  <a:txBody>
                    <a:bodyPr/>
                    <a:lstStyle/>
                    <a:p>
                      <a:pPr algn="ctr"/>
                      <a:r>
                        <a:rPr lang="en-US" sz="1400" dirty="0"/>
                        <a:t>11</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Apr 8</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solidFill>
                            <a:schemeClr val="tx1"/>
                          </a:solidFill>
                        </a:rPr>
                        <a:t>Bayesian Analysis, Project Presentations </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Final Project Due</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2"/>
                  </a:ext>
                </a:extLst>
              </a:tr>
              <a:tr h="304806">
                <a:tc>
                  <a:txBody>
                    <a:bodyPr/>
                    <a:lstStyle/>
                    <a:p>
                      <a:pPr algn="ctr"/>
                      <a:r>
                        <a:rPr lang="en-US" sz="1400" dirty="0"/>
                        <a:t>12</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a:t>Apr 15</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Time Series, Project Presentations</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Hwk 10</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3"/>
                  </a:ext>
                </a:extLst>
              </a:tr>
              <a:tr h="273379">
                <a:tc>
                  <a:txBody>
                    <a:bodyPr/>
                    <a:lstStyle/>
                    <a:p>
                      <a:pPr algn="ctr"/>
                      <a:r>
                        <a:rPr lang="en-US" sz="1400" dirty="0"/>
                        <a:t>13</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Apr 22</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Ethics of Machine Learning, Project Presentations</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Hwk 11</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4"/>
                  </a:ext>
                </a:extLst>
              </a:tr>
              <a:tr h="304806">
                <a:tc>
                  <a:txBody>
                    <a:bodyPr/>
                    <a:lstStyle/>
                    <a:p>
                      <a:pPr algn="ctr"/>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Apr 29</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sz="1400" dirty="0">
                          <a:solidFill>
                            <a:schemeClr val="tx1"/>
                          </a:solidFill>
                        </a:rPr>
                        <a:t>Study</a:t>
                      </a:r>
                      <a:r>
                        <a:rPr lang="en-US" sz="1400" baseline="0" dirty="0">
                          <a:solidFill>
                            <a:schemeClr val="tx1"/>
                          </a:solidFill>
                        </a:rPr>
                        <a:t> Day</a:t>
                      </a:r>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5"/>
                  </a:ext>
                </a:extLst>
              </a:tr>
              <a:tr h="304806">
                <a:tc>
                  <a:txBody>
                    <a:bodyPr/>
                    <a:lstStyle/>
                    <a:p>
                      <a:pPr algn="ctr"/>
                      <a:endParaRPr lang="en-US" sz="14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t>May 6</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dirty="0">
                          <a:solidFill>
                            <a:schemeClr val="tx1"/>
                          </a:solidFill>
                        </a:rPr>
                        <a:t>Final Exam</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sz="1400" dirty="0">
                        <a:solidFill>
                          <a:schemeClr val="tx1"/>
                        </a:solidFill>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6581337"/>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with KNN</a:t>
            </a:r>
          </a:p>
        </p:txBody>
      </p:sp>
      <p:sp>
        <p:nvSpPr>
          <p:cNvPr id="6" name="Content Placeholder 2"/>
          <p:cNvSpPr>
            <a:spLocks noGrp="1"/>
          </p:cNvSpPr>
          <p:nvPr>
            <p:ph idx="1"/>
          </p:nvPr>
        </p:nvSpPr>
        <p:spPr>
          <a:xfrm>
            <a:off x="685800" y="1159329"/>
            <a:ext cx="7772400" cy="5334000"/>
          </a:xfrm>
        </p:spPr>
        <p:txBody>
          <a:bodyPr rtlCol="0">
            <a:noAutofit/>
          </a:bodyPr>
          <a:lstStyle/>
          <a:p>
            <a:pPr marL="0" indent="0" eaLnBrk="1" fontAlgn="auto" hangingPunct="1">
              <a:spcAft>
                <a:spcPts val="0"/>
              </a:spcAft>
              <a:buFont typeface="Arial" charset="0"/>
              <a:buNone/>
              <a:defRPr/>
            </a:pPr>
            <a:r>
              <a:rPr lang="en-US" dirty="0"/>
              <a:t>K Nearest Neighbors is a s</a:t>
            </a:r>
            <a:r>
              <a:rPr lang="en-US" sz="2000" dirty="0"/>
              <a:t>imple and intuitive method that works just as well for classification.  The predicted class is the most common class in a group of k samples.</a:t>
            </a:r>
          </a:p>
          <a:p>
            <a:pPr eaLnBrk="1" fontAlgn="auto" hangingPunct="1">
              <a:spcAft>
                <a:spcPts val="0"/>
              </a:spcAft>
              <a:defRPr/>
            </a:pPr>
            <a:endParaRPr lang="en-US" sz="2000" dirty="0"/>
          </a:p>
          <a:p>
            <a:pPr marL="0" indent="0" eaLnBrk="1" fontAlgn="auto" hangingPunct="1">
              <a:spcAft>
                <a:spcPts val="0"/>
              </a:spcAft>
              <a:buFont typeface="Arial" charset="0"/>
              <a:buNone/>
              <a:defRPr/>
            </a:pPr>
            <a:endParaRPr lang="en-US" sz="2000" dirty="0"/>
          </a:p>
          <a:p>
            <a:pPr marL="0" indent="0" eaLnBrk="1" fontAlgn="auto" hangingPunct="1">
              <a:spcAft>
                <a:spcPts val="0"/>
              </a:spcAft>
              <a:buFont typeface="Arial" charset="0"/>
              <a:buNone/>
              <a:defRPr/>
            </a:pPr>
            <a:endParaRPr lang="en-US" sz="2000" dirty="0"/>
          </a:p>
          <a:p>
            <a:pPr marL="0" indent="0" eaLnBrk="1" fontAlgn="auto" hangingPunct="1">
              <a:spcAft>
                <a:spcPts val="0"/>
              </a:spcAft>
              <a:buFont typeface="Arial" charset="0"/>
              <a:buNone/>
              <a:defRPr/>
            </a:pPr>
            <a:endParaRPr lang="en-US" sz="2000" dirty="0"/>
          </a:p>
          <a:p>
            <a:pPr marL="0" indent="0" eaLnBrk="1" fontAlgn="auto" hangingPunct="1">
              <a:spcAft>
                <a:spcPts val="0"/>
              </a:spcAft>
              <a:buFont typeface="Arial" charset="0"/>
              <a:buNone/>
              <a:defRPr/>
            </a:pPr>
            <a:endParaRPr lang="en-US" sz="2000" dirty="0"/>
          </a:p>
        </p:txBody>
      </p:sp>
      <p:grpSp>
        <p:nvGrpSpPr>
          <p:cNvPr id="210" name="Group 209">
            <a:extLst>
              <a:ext uri="{FF2B5EF4-FFF2-40B4-BE49-F238E27FC236}">
                <a16:creationId xmlns:a16="http://schemas.microsoft.com/office/drawing/2014/main" id="{727DF9E6-9973-4389-AF28-6BBAF723F950}"/>
              </a:ext>
            </a:extLst>
          </p:cNvPr>
          <p:cNvGrpSpPr/>
          <p:nvPr/>
        </p:nvGrpSpPr>
        <p:grpSpPr>
          <a:xfrm>
            <a:off x="1676400" y="2895600"/>
            <a:ext cx="2971800" cy="3044058"/>
            <a:chOff x="2819400" y="2416910"/>
            <a:chExt cx="2971800" cy="3044058"/>
          </a:xfrm>
        </p:grpSpPr>
        <p:sp>
          <p:nvSpPr>
            <p:cNvPr id="3" name="Rectangle 2">
              <a:extLst>
                <a:ext uri="{FF2B5EF4-FFF2-40B4-BE49-F238E27FC236}">
                  <a16:creationId xmlns:a16="http://schemas.microsoft.com/office/drawing/2014/main" id="{380D31DA-FDF5-46EC-A7E9-3ACBAE097C5D}"/>
                </a:ext>
              </a:extLst>
            </p:cNvPr>
            <p:cNvSpPr/>
            <p:nvPr/>
          </p:nvSpPr>
          <p:spPr>
            <a:xfrm>
              <a:off x="2819400" y="2416910"/>
              <a:ext cx="2971800" cy="30440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759DA72-3ED3-4D2C-8394-6D4A47EC88F3}"/>
                </a:ext>
              </a:extLst>
            </p:cNvPr>
            <p:cNvSpPr/>
            <p:nvPr/>
          </p:nvSpPr>
          <p:spPr>
            <a:xfrm>
              <a:off x="4682597" y="337016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7F0154B-1446-478F-9123-EEE00ABED98A}"/>
                </a:ext>
              </a:extLst>
            </p:cNvPr>
            <p:cNvSpPr/>
            <p:nvPr/>
          </p:nvSpPr>
          <p:spPr>
            <a:xfrm>
              <a:off x="4864933" y="339465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257FE2F-1A33-4762-A41E-6EC65E4DF522}"/>
                </a:ext>
              </a:extLst>
            </p:cNvPr>
            <p:cNvSpPr/>
            <p:nvPr/>
          </p:nvSpPr>
          <p:spPr>
            <a:xfrm>
              <a:off x="4758797" y="359876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BC964FC-D8E3-474F-8549-F9B53621678E}"/>
                </a:ext>
              </a:extLst>
            </p:cNvPr>
            <p:cNvSpPr/>
            <p:nvPr/>
          </p:nvSpPr>
          <p:spPr>
            <a:xfrm>
              <a:off x="4941133" y="36831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30586FA-45E5-4037-A3CC-A921BCE04DEC}"/>
                </a:ext>
              </a:extLst>
            </p:cNvPr>
            <p:cNvSpPr/>
            <p:nvPr/>
          </p:nvSpPr>
          <p:spPr>
            <a:xfrm>
              <a:off x="5139797" y="348174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87AACBB-9FD2-42AB-91F9-785D86FE981B}"/>
                </a:ext>
              </a:extLst>
            </p:cNvPr>
            <p:cNvSpPr/>
            <p:nvPr/>
          </p:nvSpPr>
          <p:spPr>
            <a:xfrm>
              <a:off x="4787863" y="432167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1004ED7-3CFF-426A-90D3-D9131F19E24D}"/>
                </a:ext>
              </a:extLst>
            </p:cNvPr>
            <p:cNvSpPr/>
            <p:nvPr/>
          </p:nvSpPr>
          <p:spPr>
            <a:xfrm>
              <a:off x="5139797" y="4092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FB6BCFC-CB0E-45D6-845E-2B72083F4FB9}"/>
                </a:ext>
              </a:extLst>
            </p:cNvPr>
            <p:cNvSpPr/>
            <p:nvPr/>
          </p:nvSpPr>
          <p:spPr>
            <a:xfrm>
              <a:off x="5529943" y="378926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2588442-876C-4C5A-A89C-6DBFE1239A64}"/>
                </a:ext>
              </a:extLst>
            </p:cNvPr>
            <p:cNvSpPr/>
            <p:nvPr/>
          </p:nvSpPr>
          <p:spPr>
            <a:xfrm>
              <a:off x="4797879" y="372840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157AE47-218A-410E-81A2-489D455DED02}"/>
                </a:ext>
              </a:extLst>
            </p:cNvPr>
            <p:cNvSpPr/>
            <p:nvPr/>
          </p:nvSpPr>
          <p:spPr>
            <a:xfrm>
              <a:off x="4691743" y="393251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0C2BC47-3C63-44AE-B455-AE5B37102852}"/>
                </a:ext>
              </a:extLst>
            </p:cNvPr>
            <p:cNvSpPr/>
            <p:nvPr/>
          </p:nvSpPr>
          <p:spPr>
            <a:xfrm>
              <a:off x="4874079" y="401687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55EE0C-9814-4687-A506-FA72588F8C18}"/>
                </a:ext>
              </a:extLst>
            </p:cNvPr>
            <p:cNvSpPr/>
            <p:nvPr/>
          </p:nvSpPr>
          <p:spPr>
            <a:xfrm>
              <a:off x="5072743" y="381549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6EF76BA-B1EA-4230-B2BD-A7C72E6619DA}"/>
                </a:ext>
              </a:extLst>
            </p:cNvPr>
            <p:cNvSpPr/>
            <p:nvPr/>
          </p:nvSpPr>
          <p:spPr>
            <a:xfrm>
              <a:off x="5026479" y="325487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CE08024-0A2A-46F6-AF7F-F1B7CC0F4DF7}"/>
                </a:ext>
              </a:extLst>
            </p:cNvPr>
            <p:cNvSpPr/>
            <p:nvPr/>
          </p:nvSpPr>
          <p:spPr>
            <a:xfrm>
              <a:off x="4920343" y="345898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4724FCF-C60B-4B69-8611-61F90842366A}"/>
                </a:ext>
              </a:extLst>
            </p:cNvPr>
            <p:cNvSpPr/>
            <p:nvPr/>
          </p:nvSpPr>
          <p:spPr>
            <a:xfrm>
              <a:off x="5102679" y="354334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62E263B-014B-44FA-86BF-75F7D35E03FD}"/>
                </a:ext>
              </a:extLst>
            </p:cNvPr>
            <p:cNvSpPr/>
            <p:nvPr/>
          </p:nvSpPr>
          <p:spPr>
            <a:xfrm>
              <a:off x="5301343" y="334196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C2EA4F9-2C39-4C04-A523-C42AAA90DADF}"/>
                </a:ext>
              </a:extLst>
            </p:cNvPr>
            <p:cNvSpPr/>
            <p:nvPr/>
          </p:nvSpPr>
          <p:spPr>
            <a:xfrm>
              <a:off x="5331279" y="333107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CB81D7B-02D3-4920-9D4F-BACD6744F064}"/>
                </a:ext>
              </a:extLst>
            </p:cNvPr>
            <p:cNvSpPr/>
            <p:nvPr/>
          </p:nvSpPr>
          <p:spPr>
            <a:xfrm>
              <a:off x="5225143" y="353518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56B975D-8F40-4545-BF7E-FAA77CEC68D5}"/>
                </a:ext>
              </a:extLst>
            </p:cNvPr>
            <p:cNvSpPr/>
            <p:nvPr/>
          </p:nvSpPr>
          <p:spPr>
            <a:xfrm>
              <a:off x="5407479" y="361954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D33DD3F-FDE9-4CF5-938F-4AD35ECC1463}"/>
                </a:ext>
              </a:extLst>
            </p:cNvPr>
            <p:cNvSpPr/>
            <p:nvPr/>
          </p:nvSpPr>
          <p:spPr>
            <a:xfrm>
              <a:off x="5606143" y="341816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99CD439-F2FE-4BE3-BE32-910498428FEE}"/>
                </a:ext>
              </a:extLst>
            </p:cNvPr>
            <p:cNvSpPr/>
            <p:nvPr/>
          </p:nvSpPr>
          <p:spPr>
            <a:xfrm>
              <a:off x="4569279" y="333107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FF3875B-2079-4D9A-9DB8-58DE67CBE0B3}"/>
                </a:ext>
              </a:extLst>
            </p:cNvPr>
            <p:cNvSpPr/>
            <p:nvPr/>
          </p:nvSpPr>
          <p:spPr>
            <a:xfrm>
              <a:off x="4463143" y="353518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8ABF968-FCAC-4F44-A73D-C77AA2CCD4F4}"/>
                </a:ext>
              </a:extLst>
            </p:cNvPr>
            <p:cNvSpPr/>
            <p:nvPr/>
          </p:nvSpPr>
          <p:spPr>
            <a:xfrm>
              <a:off x="4645479" y="361954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DA30F1B-B65F-4273-96DC-3FA89E62DFF8}"/>
                </a:ext>
              </a:extLst>
            </p:cNvPr>
            <p:cNvSpPr/>
            <p:nvPr/>
          </p:nvSpPr>
          <p:spPr>
            <a:xfrm>
              <a:off x="4844143" y="341816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427BA55-0318-437B-8C7B-8D81369F375D}"/>
                </a:ext>
              </a:extLst>
            </p:cNvPr>
            <p:cNvSpPr/>
            <p:nvPr/>
          </p:nvSpPr>
          <p:spPr>
            <a:xfrm>
              <a:off x="4493079" y="403320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0AA9095-1593-48E2-9483-B5E6D90C8178}"/>
                </a:ext>
              </a:extLst>
            </p:cNvPr>
            <p:cNvSpPr/>
            <p:nvPr/>
          </p:nvSpPr>
          <p:spPr>
            <a:xfrm>
              <a:off x="4386943" y="423731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AA197C1-C1CB-4630-BBA3-78612DB0B693}"/>
                </a:ext>
              </a:extLst>
            </p:cNvPr>
            <p:cNvSpPr/>
            <p:nvPr/>
          </p:nvSpPr>
          <p:spPr>
            <a:xfrm>
              <a:off x="4569279" y="432167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930DBED-ED5A-4FE8-AEED-BBB355B390C7}"/>
                </a:ext>
              </a:extLst>
            </p:cNvPr>
            <p:cNvSpPr/>
            <p:nvPr/>
          </p:nvSpPr>
          <p:spPr>
            <a:xfrm>
              <a:off x="4767943" y="412029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0431F65-736E-48D7-8665-0E76B067827E}"/>
                </a:ext>
              </a:extLst>
            </p:cNvPr>
            <p:cNvSpPr/>
            <p:nvPr/>
          </p:nvSpPr>
          <p:spPr>
            <a:xfrm>
              <a:off x="5017333" y="426180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3159BEF-7CCE-405A-9780-954C7241C6A9}"/>
                </a:ext>
              </a:extLst>
            </p:cNvPr>
            <p:cNvSpPr/>
            <p:nvPr/>
          </p:nvSpPr>
          <p:spPr>
            <a:xfrm>
              <a:off x="4911197" y="446591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928212E-4115-48DD-81CC-8693C3024349}"/>
                </a:ext>
              </a:extLst>
            </p:cNvPr>
            <p:cNvSpPr/>
            <p:nvPr/>
          </p:nvSpPr>
          <p:spPr>
            <a:xfrm>
              <a:off x="5093533" y="455027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93AE063-6BD8-4BDF-B6BF-6E44672A92D0}"/>
                </a:ext>
              </a:extLst>
            </p:cNvPr>
            <p:cNvSpPr/>
            <p:nvPr/>
          </p:nvSpPr>
          <p:spPr>
            <a:xfrm>
              <a:off x="5292197" y="434889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11CB18E-F047-47F7-8B2C-A4DDB0902F72}"/>
                </a:ext>
              </a:extLst>
            </p:cNvPr>
            <p:cNvSpPr/>
            <p:nvPr/>
          </p:nvSpPr>
          <p:spPr>
            <a:xfrm>
              <a:off x="5017333" y="433800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DA87B52-452B-47AA-82FD-5D9CE2F1FCAC}"/>
                </a:ext>
              </a:extLst>
            </p:cNvPr>
            <p:cNvSpPr/>
            <p:nvPr/>
          </p:nvSpPr>
          <p:spPr>
            <a:xfrm>
              <a:off x="4911197" y="454211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07EDBD8-1A7F-4F77-B7DF-6022A4EA5721}"/>
                </a:ext>
              </a:extLst>
            </p:cNvPr>
            <p:cNvSpPr/>
            <p:nvPr/>
          </p:nvSpPr>
          <p:spPr>
            <a:xfrm>
              <a:off x="5093533" y="462647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2235BC0-B482-4DF4-BAAA-F55A59BAA016}"/>
                </a:ext>
              </a:extLst>
            </p:cNvPr>
            <p:cNvSpPr/>
            <p:nvPr/>
          </p:nvSpPr>
          <p:spPr>
            <a:xfrm>
              <a:off x="5292197" y="442509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3B2E39E-5630-45B3-9972-E2CC7DF1D4CD}"/>
                </a:ext>
              </a:extLst>
            </p:cNvPr>
            <p:cNvSpPr/>
            <p:nvPr/>
          </p:nvSpPr>
          <p:spPr>
            <a:xfrm>
              <a:off x="5017333" y="264527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CB36150-F323-4D6F-93DC-0C4B6609A0DE}"/>
                </a:ext>
              </a:extLst>
            </p:cNvPr>
            <p:cNvSpPr/>
            <p:nvPr/>
          </p:nvSpPr>
          <p:spPr>
            <a:xfrm>
              <a:off x="4911197" y="284938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092468C-D7F5-464F-8B5E-4DA4BE3BB376}"/>
                </a:ext>
              </a:extLst>
            </p:cNvPr>
            <p:cNvSpPr/>
            <p:nvPr/>
          </p:nvSpPr>
          <p:spPr>
            <a:xfrm>
              <a:off x="5093533" y="293374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A19F73E-ACBD-4385-849B-2AD563EA1EFC}"/>
                </a:ext>
              </a:extLst>
            </p:cNvPr>
            <p:cNvSpPr/>
            <p:nvPr/>
          </p:nvSpPr>
          <p:spPr>
            <a:xfrm>
              <a:off x="5292197" y="273236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380A946-A835-4E33-9346-F5973C6263D3}"/>
                </a:ext>
              </a:extLst>
            </p:cNvPr>
            <p:cNvSpPr/>
            <p:nvPr/>
          </p:nvSpPr>
          <p:spPr>
            <a:xfrm>
              <a:off x="5017333" y="354705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73EBD1F-3CDC-46AB-A5C8-8A1511E92517}"/>
                </a:ext>
              </a:extLst>
            </p:cNvPr>
            <p:cNvSpPr/>
            <p:nvPr/>
          </p:nvSpPr>
          <p:spPr>
            <a:xfrm>
              <a:off x="4911197" y="375116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C1FE62B1-8223-4199-9FF1-6FA5140C13D8}"/>
                </a:ext>
              </a:extLst>
            </p:cNvPr>
            <p:cNvSpPr/>
            <p:nvPr/>
          </p:nvSpPr>
          <p:spPr>
            <a:xfrm>
              <a:off x="5093533" y="38355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15E99F5-A353-41E4-A684-8B83183C0F3D}"/>
                </a:ext>
              </a:extLst>
            </p:cNvPr>
            <p:cNvSpPr/>
            <p:nvPr/>
          </p:nvSpPr>
          <p:spPr>
            <a:xfrm>
              <a:off x="5292197" y="363414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9005E26-25D8-4D2F-AE33-3D9327DE87AA}"/>
                </a:ext>
              </a:extLst>
            </p:cNvPr>
            <p:cNvSpPr/>
            <p:nvPr/>
          </p:nvSpPr>
          <p:spPr>
            <a:xfrm rot="8628490">
              <a:off x="4326619" y="4053009"/>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1B980CA-AAAF-4975-B60A-476E80EF829B}"/>
                </a:ext>
              </a:extLst>
            </p:cNvPr>
            <p:cNvSpPr/>
            <p:nvPr/>
          </p:nvSpPr>
          <p:spPr>
            <a:xfrm rot="8628490">
              <a:off x="4165003" y="4140910"/>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2FCC5E-26C3-4DC3-B3FB-DF47B2401F79}"/>
                </a:ext>
              </a:extLst>
            </p:cNvPr>
            <p:cNvSpPr/>
            <p:nvPr/>
          </p:nvSpPr>
          <p:spPr>
            <a:xfrm rot="8628490">
              <a:off x="4130136" y="3913514"/>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5DA1A60-D8BE-4A69-A393-CFE1BC17EFC7}"/>
                </a:ext>
              </a:extLst>
            </p:cNvPr>
            <p:cNvSpPr/>
            <p:nvPr/>
          </p:nvSpPr>
          <p:spPr>
            <a:xfrm rot="8628490">
              <a:off x="3933167" y="3953096"/>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477EA97E-93EA-46E8-8DA3-8361BE856F31}"/>
                </a:ext>
              </a:extLst>
            </p:cNvPr>
            <p:cNvSpPr/>
            <p:nvPr/>
          </p:nvSpPr>
          <p:spPr>
            <a:xfrm rot="8628490">
              <a:off x="3891752" y="4232932"/>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24805575-7BCC-4E47-BD46-1E842E003542}"/>
                </a:ext>
              </a:extLst>
            </p:cNvPr>
            <p:cNvSpPr/>
            <p:nvPr/>
          </p:nvSpPr>
          <p:spPr>
            <a:xfrm rot="8628490">
              <a:off x="3679805" y="3347253"/>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5553D30-AA58-449B-ABBF-ABFAEAA9F6E5}"/>
                </a:ext>
              </a:extLst>
            </p:cNvPr>
            <p:cNvSpPr/>
            <p:nvPr/>
          </p:nvSpPr>
          <p:spPr>
            <a:xfrm rot="8628490">
              <a:off x="3531207" y="3740163"/>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1B934D4-254E-412D-BF26-992E452FEA9B}"/>
                </a:ext>
              </a:extLst>
            </p:cNvPr>
            <p:cNvSpPr/>
            <p:nvPr/>
          </p:nvSpPr>
          <p:spPr>
            <a:xfrm rot="8628490">
              <a:off x="3395298" y="4215126"/>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6B82F3A3-0869-4A0C-A91A-D4973732656D}"/>
                </a:ext>
              </a:extLst>
            </p:cNvPr>
            <p:cNvSpPr/>
            <p:nvPr/>
          </p:nvSpPr>
          <p:spPr>
            <a:xfrm rot="8628490">
              <a:off x="4022042" y="3831964"/>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C64E3E1E-9523-44D3-8AB6-4ED3C7A3984A}"/>
                </a:ext>
              </a:extLst>
            </p:cNvPr>
            <p:cNvSpPr/>
            <p:nvPr/>
          </p:nvSpPr>
          <p:spPr>
            <a:xfrm rot="8628490">
              <a:off x="3987175" y="3604568"/>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F07551D3-2B1B-4DDB-B121-AB341B8B6253}"/>
                </a:ext>
              </a:extLst>
            </p:cNvPr>
            <p:cNvSpPr/>
            <p:nvPr/>
          </p:nvSpPr>
          <p:spPr>
            <a:xfrm rot="8628490">
              <a:off x="3790206" y="3644150"/>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1961CFCF-81ED-4CB5-811C-37ED6A592BFD}"/>
                </a:ext>
              </a:extLst>
            </p:cNvPr>
            <p:cNvSpPr/>
            <p:nvPr/>
          </p:nvSpPr>
          <p:spPr>
            <a:xfrm rot="8628490">
              <a:off x="3748791" y="3923986"/>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A14F657A-4A03-491C-A6AF-4F3259DC3BBB}"/>
                </a:ext>
              </a:extLst>
            </p:cNvPr>
            <p:cNvSpPr/>
            <p:nvPr/>
          </p:nvSpPr>
          <p:spPr>
            <a:xfrm rot="8628490">
              <a:off x="4117166" y="4349109"/>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9580E34-9FE1-47C6-99DE-815BBB5ECD4C}"/>
                </a:ext>
              </a:extLst>
            </p:cNvPr>
            <p:cNvSpPr/>
            <p:nvPr/>
          </p:nvSpPr>
          <p:spPr>
            <a:xfrm rot="8628490">
              <a:off x="4082299" y="4121713"/>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E906BC3-BCB3-4193-9985-2BDC5F691AC3}"/>
                </a:ext>
              </a:extLst>
            </p:cNvPr>
            <p:cNvSpPr/>
            <p:nvPr/>
          </p:nvSpPr>
          <p:spPr>
            <a:xfrm rot="8628490">
              <a:off x="3885330" y="4161295"/>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25BC824-E37E-4B5A-A623-08F5212DE022}"/>
                </a:ext>
              </a:extLst>
            </p:cNvPr>
            <p:cNvSpPr/>
            <p:nvPr/>
          </p:nvSpPr>
          <p:spPr>
            <a:xfrm rot="8628490">
              <a:off x="3843915" y="4441131"/>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DE5CB86-0CC3-4115-A59D-630C9FA3986E}"/>
                </a:ext>
              </a:extLst>
            </p:cNvPr>
            <p:cNvSpPr/>
            <p:nvPr/>
          </p:nvSpPr>
          <p:spPr>
            <a:xfrm rot="8628490">
              <a:off x="3826184" y="4467594"/>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9535B5A-ADDD-45B5-B600-F688903C6249}"/>
                </a:ext>
              </a:extLst>
            </p:cNvPr>
            <p:cNvSpPr/>
            <p:nvPr/>
          </p:nvSpPr>
          <p:spPr>
            <a:xfrm rot="8628490">
              <a:off x="3791317" y="4240198"/>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0BC1BC2-A54F-4BA4-A2CC-53AFAAD71A6E}"/>
                </a:ext>
              </a:extLst>
            </p:cNvPr>
            <p:cNvSpPr/>
            <p:nvPr/>
          </p:nvSpPr>
          <p:spPr>
            <a:xfrm rot="8628490">
              <a:off x="3594347" y="4279780"/>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B8A94F5-FB6C-4A0F-9C67-C40F85A9A770}"/>
                </a:ext>
              </a:extLst>
            </p:cNvPr>
            <p:cNvSpPr/>
            <p:nvPr/>
          </p:nvSpPr>
          <p:spPr>
            <a:xfrm rot="8628490">
              <a:off x="3552933" y="4559616"/>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DEECABCD-2163-46C4-A3E2-C24968B0FF76}"/>
                </a:ext>
              </a:extLst>
            </p:cNvPr>
            <p:cNvSpPr/>
            <p:nvPr/>
          </p:nvSpPr>
          <p:spPr>
            <a:xfrm rot="8628490">
              <a:off x="4441152" y="4017640"/>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57B5B2D2-4DE6-497F-A3AB-59116803119B}"/>
                </a:ext>
              </a:extLst>
            </p:cNvPr>
            <p:cNvSpPr/>
            <p:nvPr/>
          </p:nvSpPr>
          <p:spPr>
            <a:xfrm rot="8628490">
              <a:off x="4406285" y="3790244"/>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115D56D2-4371-4A05-822B-8F92E33F8D05}"/>
                </a:ext>
              </a:extLst>
            </p:cNvPr>
            <p:cNvSpPr/>
            <p:nvPr/>
          </p:nvSpPr>
          <p:spPr>
            <a:xfrm rot="8628490">
              <a:off x="4209315" y="3829826"/>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D9A5552-D5D5-4E3F-A3AE-5B130E917101}"/>
                </a:ext>
              </a:extLst>
            </p:cNvPr>
            <p:cNvSpPr/>
            <p:nvPr/>
          </p:nvSpPr>
          <p:spPr>
            <a:xfrm rot="8628490">
              <a:off x="4167901" y="4109662"/>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BAA52D6-7F3D-4791-AB39-D1CB2269A5C9}"/>
                </a:ext>
              </a:extLst>
            </p:cNvPr>
            <p:cNvSpPr/>
            <p:nvPr/>
          </p:nvSpPr>
          <p:spPr>
            <a:xfrm rot="8628490">
              <a:off x="4088048" y="3405995"/>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78BF9B40-5DD1-4E02-B155-638A94E02E78}"/>
                </a:ext>
              </a:extLst>
            </p:cNvPr>
            <p:cNvSpPr/>
            <p:nvPr/>
          </p:nvSpPr>
          <p:spPr>
            <a:xfrm rot="8628490">
              <a:off x="4053181" y="3178599"/>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AB2680B-163C-4037-8225-05E7D5FDE8CC}"/>
                </a:ext>
              </a:extLst>
            </p:cNvPr>
            <p:cNvSpPr/>
            <p:nvPr/>
          </p:nvSpPr>
          <p:spPr>
            <a:xfrm rot="8628490">
              <a:off x="3856212" y="3218181"/>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FF7757DE-9BE3-4DDD-9EB8-C5ADE0351699}"/>
                </a:ext>
              </a:extLst>
            </p:cNvPr>
            <p:cNvSpPr/>
            <p:nvPr/>
          </p:nvSpPr>
          <p:spPr>
            <a:xfrm rot="8628490">
              <a:off x="3814797" y="3498017"/>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CAE7761-196F-4303-8B01-270B6B1AED4A}"/>
                </a:ext>
              </a:extLst>
            </p:cNvPr>
            <p:cNvSpPr/>
            <p:nvPr/>
          </p:nvSpPr>
          <p:spPr>
            <a:xfrm rot="8628490">
              <a:off x="3529965" y="3531072"/>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AD4B14E0-689E-4D3B-82A5-6A5B98F87B22}"/>
                </a:ext>
              </a:extLst>
            </p:cNvPr>
            <p:cNvSpPr/>
            <p:nvPr/>
          </p:nvSpPr>
          <p:spPr>
            <a:xfrm rot="8628490">
              <a:off x="3495099" y="3303676"/>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66530A7E-E03A-4857-BEF1-A1BA0C59EBBF}"/>
                </a:ext>
              </a:extLst>
            </p:cNvPr>
            <p:cNvSpPr/>
            <p:nvPr/>
          </p:nvSpPr>
          <p:spPr>
            <a:xfrm rot="8628490">
              <a:off x="3298129" y="3343258"/>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F6D82AEC-74DE-4D9D-8723-DAC6CA3ADF0E}"/>
                </a:ext>
              </a:extLst>
            </p:cNvPr>
            <p:cNvSpPr/>
            <p:nvPr/>
          </p:nvSpPr>
          <p:spPr>
            <a:xfrm rot="8628490">
              <a:off x="3256714" y="3623094"/>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2DF3BD2-CA53-4800-B9A7-FF3751588BCE}"/>
                </a:ext>
              </a:extLst>
            </p:cNvPr>
            <p:cNvSpPr/>
            <p:nvPr/>
          </p:nvSpPr>
          <p:spPr>
            <a:xfrm rot="8628490">
              <a:off x="3484970" y="3469575"/>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2A1D0ED3-3684-43F7-961C-AE8DCF4D5FEA}"/>
                </a:ext>
              </a:extLst>
            </p:cNvPr>
            <p:cNvSpPr/>
            <p:nvPr/>
          </p:nvSpPr>
          <p:spPr>
            <a:xfrm rot="8628490">
              <a:off x="3450103" y="3242179"/>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3D916B8A-F8C5-4441-904E-65D666E9661E}"/>
                </a:ext>
              </a:extLst>
            </p:cNvPr>
            <p:cNvSpPr/>
            <p:nvPr/>
          </p:nvSpPr>
          <p:spPr>
            <a:xfrm rot="8628490">
              <a:off x="3253134" y="3281761"/>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C02863AC-5BDE-4113-9E26-D3F376D46956}"/>
                </a:ext>
              </a:extLst>
            </p:cNvPr>
            <p:cNvSpPr/>
            <p:nvPr/>
          </p:nvSpPr>
          <p:spPr>
            <a:xfrm rot="8628490">
              <a:off x="3211719" y="3561597"/>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D0019916-2DEA-4F5E-8CDB-692CCC1C87BF}"/>
                </a:ext>
              </a:extLst>
            </p:cNvPr>
            <p:cNvSpPr/>
            <p:nvPr/>
          </p:nvSpPr>
          <p:spPr>
            <a:xfrm rot="8628490">
              <a:off x="4484511" y="4835683"/>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0877F14C-A5BC-484F-8D9A-8744535D322A}"/>
                </a:ext>
              </a:extLst>
            </p:cNvPr>
            <p:cNvSpPr/>
            <p:nvPr/>
          </p:nvSpPr>
          <p:spPr>
            <a:xfrm rot="8628490">
              <a:off x="4449644" y="4608287"/>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6CA2DE4A-F3D7-49CB-A61A-0EDCF9EB7140}"/>
                </a:ext>
              </a:extLst>
            </p:cNvPr>
            <p:cNvSpPr/>
            <p:nvPr/>
          </p:nvSpPr>
          <p:spPr>
            <a:xfrm rot="8628490">
              <a:off x="4252674" y="4647869"/>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82D9B480-9C3A-4EA4-80DC-A3F1CB9CF3D2}"/>
                </a:ext>
              </a:extLst>
            </p:cNvPr>
            <p:cNvSpPr/>
            <p:nvPr/>
          </p:nvSpPr>
          <p:spPr>
            <a:xfrm rot="8628490">
              <a:off x="4211260" y="4927705"/>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5477F3CB-B3C6-4A28-8E0A-2FABA6EB578A}"/>
                </a:ext>
              </a:extLst>
            </p:cNvPr>
            <p:cNvSpPr/>
            <p:nvPr/>
          </p:nvSpPr>
          <p:spPr>
            <a:xfrm rot="8628490">
              <a:off x="3952019" y="4107907"/>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40043F4-CE4E-465F-BDCB-40C5D68EABDF}"/>
                </a:ext>
              </a:extLst>
            </p:cNvPr>
            <p:cNvSpPr/>
            <p:nvPr/>
          </p:nvSpPr>
          <p:spPr>
            <a:xfrm rot="8628490">
              <a:off x="3917152" y="3880511"/>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F44809C-162B-4710-8B69-844B125AF373}"/>
                </a:ext>
              </a:extLst>
            </p:cNvPr>
            <p:cNvSpPr/>
            <p:nvPr/>
          </p:nvSpPr>
          <p:spPr>
            <a:xfrm rot="8628490">
              <a:off x="3720182" y="3920093"/>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E6290135-D54C-43C6-8541-4E908AC7FDFC}"/>
                </a:ext>
              </a:extLst>
            </p:cNvPr>
            <p:cNvSpPr/>
            <p:nvPr/>
          </p:nvSpPr>
          <p:spPr>
            <a:xfrm rot="8628490">
              <a:off x="3678768" y="4199929"/>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DAF1E163-6D62-4F88-9A77-BD8F37EEB023}"/>
                </a:ext>
              </a:extLst>
            </p:cNvPr>
            <p:cNvSpPr/>
            <p:nvPr/>
          </p:nvSpPr>
          <p:spPr>
            <a:xfrm>
              <a:off x="4940263" y="319305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0381A601-C793-48BC-AFE9-5D5E1050F5D9}"/>
                </a:ext>
              </a:extLst>
            </p:cNvPr>
            <p:cNvSpPr/>
            <p:nvPr/>
          </p:nvSpPr>
          <p:spPr>
            <a:xfrm>
              <a:off x="5292197" y="296370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B2667F91-9412-48C7-B7B6-2D63FC287070}"/>
                </a:ext>
              </a:extLst>
            </p:cNvPr>
            <p:cNvSpPr/>
            <p:nvPr/>
          </p:nvSpPr>
          <p:spPr>
            <a:xfrm>
              <a:off x="5026479" y="288825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3BF88323-51E1-4F9E-824C-5A07BAE9BCAB}"/>
                </a:ext>
              </a:extLst>
            </p:cNvPr>
            <p:cNvSpPr/>
            <p:nvPr/>
          </p:nvSpPr>
          <p:spPr>
            <a:xfrm>
              <a:off x="4645479" y="290458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0CF06673-C2A1-4F8C-9473-DA75600D86CE}"/>
                </a:ext>
              </a:extLst>
            </p:cNvPr>
            <p:cNvSpPr/>
            <p:nvPr/>
          </p:nvSpPr>
          <p:spPr>
            <a:xfrm>
              <a:off x="4539343" y="310869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4B3980D5-0DCC-4221-97F7-E5A52887A748}"/>
                </a:ext>
              </a:extLst>
            </p:cNvPr>
            <p:cNvSpPr/>
            <p:nvPr/>
          </p:nvSpPr>
          <p:spPr>
            <a:xfrm>
              <a:off x="4721679" y="319305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821A643-567E-4888-9D19-8F4DA827C341}"/>
                </a:ext>
              </a:extLst>
            </p:cNvPr>
            <p:cNvSpPr/>
            <p:nvPr/>
          </p:nvSpPr>
          <p:spPr>
            <a:xfrm>
              <a:off x="4920343" y="299167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3708A149-A3B4-433A-B236-94B72718FBAE}"/>
                </a:ext>
              </a:extLst>
            </p:cNvPr>
            <p:cNvSpPr/>
            <p:nvPr/>
          </p:nvSpPr>
          <p:spPr>
            <a:xfrm>
              <a:off x="5169733" y="313318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A28B5F8F-7642-4485-B846-E12680867A7F}"/>
                </a:ext>
              </a:extLst>
            </p:cNvPr>
            <p:cNvSpPr/>
            <p:nvPr/>
          </p:nvSpPr>
          <p:spPr>
            <a:xfrm>
              <a:off x="5063597" y="333729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A2282843-011F-4182-81CF-3781A3984285}"/>
                </a:ext>
              </a:extLst>
            </p:cNvPr>
            <p:cNvSpPr/>
            <p:nvPr/>
          </p:nvSpPr>
          <p:spPr>
            <a:xfrm>
              <a:off x="5245933" y="342165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2171BF1-424B-49BF-910C-46E1741AD6CB}"/>
                </a:ext>
              </a:extLst>
            </p:cNvPr>
            <p:cNvSpPr/>
            <p:nvPr/>
          </p:nvSpPr>
          <p:spPr>
            <a:xfrm>
              <a:off x="5444597" y="322027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8E0112D-A3FB-4875-A6F1-54E300E3914F}"/>
                </a:ext>
              </a:extLst>
            </p:cNvPr>
            <p:cNvSpPr/>
            <p:nvPr/>
          </p:nvSpPr>
          <p:spPr>
            <a:xfrm>
              <a:off x="5169733" y="320938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F7F5A6A2-1F6A-4CB1-9CB4-D96D15485BD0}"/>
                </a:ext>
              </a:extLst>
            </p:cNvPr>
            <p:cNvSpPr/>
            <p:nvPr/>
          </p:nvSpPr>
          <p:spPr>
            <a:xfrm>
              <a:off x="5063597" y="341349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25568FA5-2F7C-4E75-A8C0-9A472297CEC0}"/>
                </a:ext>
              </a:extLst>
            </p:cNvPr>
            <p:cNvSpPr/>
            <p:nvPr/>
          </p:nvSpPr>
          <p:spPr>
            <a:xfrm>
              <a:off x="5245933" y="349785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8F2F93ED-DF36-451A-8E59-933FF4634A6D}"/>
                </a:ext>
              </a:extLst>
            </p:cNvPr>
            <p:cNvSpPr/>
            <p:nvPr/>
          </p:nvSpPr>
          <p:spPr>
            <a:xfrm>
              <a:off x="5444597" y="329647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7AE96AA8-7F91-42DE-BBC9-2346B3844F6C}"/>
                </a:ext>
              </a:extLst>
            </p:cNvPr>
            <p:cNvSpPr/>
            <p:nvPr/>
          </p:nvSpPr>
          <p:spPr>
            <a:xfrm rot="8628490">
              <a:off x="4479019" y="2924391"/>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2B866F8D-D735-4A8E-A6EA-0DCC4DAE47E2}"/>
                </a:ext>
              </a:extLst>
            </p:cNvPr>
            <p:cNvSpPr/>
            <p:nvPr/>
          </p:nvSpPr>
          <p:spPr>
            <a:xfrm rot="8628490">
              <a:off x="4317403" y="3012292"/>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1C40448C-E294-43D0-8D70-09A0E0A041C7}"/>
                </a:ext>
              </a:extLst>
            </p:cNvPr>
            <p:cNvSpPr/>
            <p:nvPr/>
          </p:nvSpPr>
          <p:spPr>
            <a:xfrm rot="8628490">
              <a:off x="4044152" y="3104314"/>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B2EB968B-34D4-4FD3-BC1F-4BC2FBF040F0}"/>
                </a:ext>
              </a:extLst>
            </p:cNvPr>
            <p:cNvSpPr/>
            <p:nvPr/>
          </p:nvSpPr>
          <p:spPr>
            <a:xfrm rot="8628490">
              <a:off x="3547698" y="3086508"/>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D9BCEB5-5667-4120-A31D-A9F9EBCF0ADC}"/>
                </a:ext>
              </a:extLst>
            </p:cNvPr>
            <p:cNvSpPr/>
            <p:nvPr/>
          </p:nvSpPr>
          <p:spPr>
            <a:xfrm rot="8628490">
              <a:off x="4269566" y="3220491"/>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8BBC35DD-4904-4ECA-B177-8AAE0A1322F7}"/>
                </a:ext>
              </a:extLst>
            </p:cNvPr>
            <p:cNvSpPr/>
            <p:nvPr/>
          </p:nvSpPr>
          <p:spPr>
            <a:xfrm rot="8628490">
              <a:off x="4234699" y="2993095"/>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3FAB4CAF-85C6-4DAD-B5B3-A88B5ECAFE3E}"/>
                </a:ext>
              </a:extLst>
            </p:cNvPr>
            <p:cNvSpPr/>
            <p:nvPr/>
          </p:nvSpPr>
          <p:spPr>
            <a:xfrm rot="8628490">
              <a:off x="4037730" y="3032677"/>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2AF8FEAE-4617-4524-80C4-07BA131B53BE}"/>
                </a:ext>
              </a:extLst>
            </p:cNvPr>
            <p:cNvSpPr/>
            <p:nvPr/>
          </p:nvSpPr>
          <p:spPr>
            <a:xfrm rot="8628490">
              <a:off x="3996315" y="3312513"/>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A33C6EBF-0A38-44FE-BD85-18F2C5A3EBC4}"/>
                </a:ext>
              </a:extLst>
            </p:cNvPr>
            <p:cNvSpPr/>
            <p:nvPr/>
          </p:nvSpPr>
          <p:spPr>
            <a:xfrm rot="8628490">
              <a:off x="3978584" y="3338976"/>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D7290BCD-D829-4DB2-B8B4-0998EB3465C9}"/>
                </a:ext>
              </a:extLst>
            </p:cNvPr>
            <p:cNvSpPr/>
            <p:nvPr/>
          </p:nvSpPr>
          <p:spPr>
            <a:xfrm rot="8628490">
              <a:off x="3943717" y="3111580"/>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288CDCDC-3414-4098-A82C-A121046551E5}"/>
                </a:ext>
              </a:extLst>
            </p:cNvPr>
            <p:cNvSpPr/>
            <p:nvPr/>
          </p:nvSpPr>
          <p:spPr>
            <a:xfrm rot="8628490">
              <a:off x="3746747" y="3151162"/>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568895D5-98D7-48A6-BCA0-772EAD5E3077}"/>
                </a:ext>
              </a:extLst>
            </p:cNvPr>
            <p:cNvSpPr/>
            <p:nvPr/>
          </p:nvSpPr>
          <p:spPr>
            <a:xfrm rot="8628490">
              <a:off x="3705333" y="3430998"/>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A1F218FD-D925-4744-B946-DC433870D499}"/>
                </a:ext>
              </a:extLst>
            </p:cNvPr>
            <p:cNvSpPr/>
            <p:nvPr/>
          </p:nvSpPr>
          <p:spPr>
            <a:xfrm rot="8628490">
              <a:off x="4593552" y="2889022"/>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AEB2C547-63A6-422A-ADCD-09695493853F}"/>
                </a:ext>
              </a:extLst>
            </p:cNvPr>
            <p:cNvSpPr/>
            <p:nvPr/>
          </p:nvSpPr>
          <p:spPr>
            <a:xfrm rot="8628490">
              <a:off x="4320301" y="2981044"/>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088D85A1-8D69-48DE-9454-684D3B9755A2}"/>
                </a:ext>
              </a:extLst>
            </p:cNvPr>
            <p:cNvSpPr/>
            <p:nvPr/>
          </p:nvSpPr>
          <p:spPr>
            <a:xfrm rot="8628490">
              <a:off x="4636911" y="3707065"/>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84751772-B1BB-444B-94EF-9F6F8041CAAE}"/>
                </a:ext>
              </a:extLst>
            </p:cNvPr>
            <p:cNvSpPr/>
            <p:nvPr/>
          </p:nvSpPr>
          <p:spPr>
            <a:xfrm rot="8628490">
              <a:off x="4602044" y="3479669"/>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CDE5813B-BE4E-40F1-8768-780ACD0C0C3A}"/>
                </a:ext>
              </a:extLst>
            </p:cNvPr>
            <p:cNvSpPr/>
            <p:nvPr/>
          </p:nvSpPr>
          <p:spPr>
            <a:xfrm rot="8628490">
              <a:off x="4405074" y="3519251"/>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B7A6D2E8-CCFF-4331-AB36-806FB45A6E79}"/>
                </a:ext>
              </a:extLst>
            </p:cNvPr>
            <p:cNvSpPr/>
            <p:nvPr/>
          </p:nvSpPr>
          <p:spPr>
            <a:xfrm rot="8628490">
              <a:off x="4363660" y="3799087"/>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0F1617F-EDFC-4330-AFD6-B545BCA25AE5}"/>
                </a:ext>
              </a:extLst>
            </p:cNvPr>
            <p:cNvSpPr/>
            <p:nvPr/>
          </p:nvSpPr>
          <p:spPr>
            <a:xfrm rot="8628490">
              <a:off x="4104419" y="2979289"/>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398FE39A-18E4-43FE-83F0-8C8C93F9EF6A}"/>
                </a:ext>
              </a:extLst>
            </p:cNvPr>
            <p:cNvSpPr/>
            <p:nvPr/>
          </p:nvSpPr>
          <p:spPr>
            <a:xfrm rot="8628490">
              <a:off x="3831168" y="3071311"/>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45875420-9031-4243-B3E2-EBD7ADFAD4C1}"/>
                </a:ext>
              </a:extLst>
            </p:cNvPr>
            <p:cNvSpPr/>
            <p:nvPr/>
          </p:nvSpPr>
          <p:spPr>
            <a:xfrm>
              <a:off x="4653768" y="401942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3432C98-30E1-48F8-9310-180289461613}"/>
                </a:ext>
              </a:extLst>
            </p:cNvPr>
            <p:cNvSpPr/>
            <p:nvPr/>
          </p:nvSpPr>
          <p:spPr>
            <a:xfrm>
              <a:off x="4836104" y="404391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03C6A2B7-7250-4EEE-8271-07263AF28080}"/>
                </a:ext>
              </a:extLst>
            </p:cNvPr>
            <p:cNvSpPr/>
            <p:nvPr/>
          </p:nvSpPr>
          <p:spPr>
            <a:xfrm>
              <a:off x="4729968" y="424802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50DE14AB-493B-4C2A-B7DF-6954956887B9}"/>
                </a:ext>
              </a:extLst>
            </p:cNvPr>
            <p:cNvSpPr/>
            <p:nvPr/>
          </p:nvSpPr>
          <p:spPr>
            <a:xfrm>
              <a:off x="4912304" y="433238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9527BBFB-7C22-4EF3-A5DF-0B2F7CFAF020}"/>
                </a:ext>
              </a:extLst>
            </p:cNvPr>
            <p:cNvSpPr/>
            <p:nvPr/>
          </p:nvSpPr>
          <p:spPr>
            <a:xfrm>
              <a:off x="5110968" y="4130999"/>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81F31586-6B7D-4C72-A9F5-3F98A72F89C3}"/>
                </a:ext>
              </a:extLst>
            </p:cNvPr>
            <p:cNvSpPr/>
            <p:nvPr/>
          </p:nvSpPr>
          <p:spPr>
            <a:xfrm>
              <a:off x="4759034" y="4970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D85008F1-81F8-4962-A8C9-40DD18DAD78D}"/>
                </a:ext>
              </a:extLst>
            </p:cNvPr>
            <p:cNvSpPr/>
            <p:nvPr/>
          </p:nvSpPr>
          <p:spPr>
            <a:xfrm>
              <a:off x="5110968" y="474158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358C76CB-CF6C-4591-BCA2-361E4B7E67AC}"/>
                </a:ext>
              </a:extLst>
            </p:cNvPr>
            <p:cNvSpPr/>
            <p:nvPr/>
          </p:nvSpPr>
          <p:spPr>
            <a:xfrm>
              <a:off x="5501114" y="443852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5833DBC0-32FB-4D3F-AC96-679BF429EEF3}"/>
                </a:ext>
              </a:extLst>
            </p:cNvPr>
            <p:cNvSpPr/>
            <p:nvPr/>
          </p:nvSpPr>
          <p:spPr>
            <a:xfrm>
              <a:off x="4769050" y="437766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101BD9F4-4E2F-4805-A01B-BA5747AAD6AC}"/>
                </a:ext>
              </a:extLst>
            </p:cNvPr>
            <p:cNvSpPr/>
            <p:nvPr/>
          </p:nvSpPr>
          <p:spPr>
            <a:xfrm>
              <a:off x="4662914" y="458177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E6D75831-8363-47BE-BCA4-9F7FC651AF04}"/>
                </a:ext>
              </a:extLst>
            </p:cNvPr>
            <p:cNvSpPr/>
            <p:nvPr/>
          </p:nvSpPr>
          <p:spPr>
            <a:xfrm>
              <a:off x="4845250" y="46661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16092B9-4C82-4A16-9F8E-CA8154C744C3}"/>
                </a:ext>
              </a:extLst>
            </p:cNvPr>
            <p:cNvSpPr/>
            <p:nvPr/>
          </p:nvSpPr>
          <p:spPr>
            <a:xfrm>
              <a:off x="5043914" y="4464749"/>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AC637DB2-1945-43A5-9F58-BA1F710AB47E}"/>
                </a:ext>
              </a:extLst>
            </p:cNvPr>
            <p:cNvSpPr/>
            <p:nvPr/>
          </p:nvSpPr>
          <p:spPr>
            <a:xfrm>
              <a:off x="4891514" y="410824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BFB3D7F5-0711-403F-B69B-CC4144FCB295}"/>
                </a:ext>
              </a:extLst>
            </p:cNvPr>
            <p:cNvSpPr/>
            <p:nvPr/>
          </p:nvSpPr>
          <p:spPr>
            <a:xfrm>
              <a:off x="5073850" y="419260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F5C8F4E-3F26-4C17-8067-A67965581DA0}"/>
                </a:ext>
              </a:extLst>
            </p:cNvPr>
            <p:cNvSpPr/>
            <p:nvPr/>
          </p:nvSpPr>
          <p:spPr>
            <a:xfrm>
              <a:off x="5196314" y="418444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901D6187-F0F9-4518-9523-291448AB1C38}"/>
                </a:ext>
              </a:extLst>
            </p:cNvPr>
            <p:cNvSpPr/>
            <p:nvPr/>
          </p:nvSpPr>
          <p:spPr>
            <a:xfrm>
              <a:off x="5378650" y="426880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915DB8C9-2583-42B3-8A32-9417CAE9CEB6}"/>
                </a:ext>
              </a:extLst>
            </p:cNvPr>
            <p:cNvSpPr/>
            <p:nvPr/>
          </p:nvSpPr>
          <p:spPr>
            <a:xfrm>
              <a:off x="5577314" y="406742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51E41BDF-CC92-46F1-B6D6-C2BC2065559E}"/>
                </a:ext>
              </a:extLst>
            </p:cNvPr>
            <p:cNvSpPr/>
            <p:nvPr/>
          </p:nvSpPr>
          <p:spPr>
            <a:xfrm>
              <a:off x="4434314" y="418444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5F9545C9-CF37-48AA-93E5-A80A329222CA}"/>
                </a:ext>
              </a:extLst>
            </p:cNvPr>
            <p:cNvSpPr/>
            <p:nvPr/>
          </p:nvSpPr>
          <p:spPr>
            <a:xfrm>
              <a:off x="4616650" y="426880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6CD1489A-1914-4CE4-B3B7-6B798945F307}"/>
                </a:ext>
              </a:extLst>
            </p:cNvPr>
            <p:cNvSpPr/>
            <p:nvPr/>
          </p:nvSpPr>
          <p:spPr>
            <a:xfrm>
              <a:off x="4815314" y="406742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1338CD67-0BC0-4D31-812F-70CB739BF0C8}"/>
                </a:ext>
              </a:extLst>
            </p:cNvPr>
            <p:cNvSpPr/>
            <p:nvPr/>
          </p:nvSpPr>
          <p:spPr>
            <a:xfrm>
              <a:off x="4464250" y="468246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BB0C51AA-6C2D-428C-ABA7-55AD53A1E18A}"/>
                </a:ext>
              </a:extLst>
            </p:cNvPr>
            <p:cNvSpPr/>
            <p:nvPr/>
          </p:nvSpPr>
          <p:spPr>
            <a:xfrm>
              <a:off x="4358114" y="488657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9CA30F6-A18D-40F7-A751-DE8DBF1C9152}"/>
                </a:ext>
              </a:extLst>
            </p:cNvPr>
            <p:cNvSpPr/>
            <p:nvPr/>
          </p:nvSpPr>
          <p:spPr>
            <a:xfrm>
              <a:off x="4540450" y="49709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E9099E96-4E6E-41D7-817C-F4D7BC9DB2FB}"/>
                </a:ext>
              </a:extLst>
            </p:cNvPr>
            <p:cNvSpPr/>
            <p:nvPr/>
          </p:nvSpPr>
          <p:spPr>
            <a:xfrm>
              <a:off x="4739114" y="4769549"/>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F3B5621-292A-4965-86AD-66B7A3D17BD5}"/>
                </a:ext>
              </a:extLst>
            </p:cNvPr>
            <p:cNvSpPr/>
            <p:nvPr/>
          </p:nvSpPr>
          <p:spPr>
            <a:xfrm>
              <a:off x="4988504" y="491106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8B0777EE-18A2-46CD-A440-3C1FA239A3C0}"/>
                </a:ext>
              </a:extLst>
            </p:cNvPr>
            <p:cNvSpPr/>
            <p:nvPr/>
          </p:nvSpPr>
          <p:spPr>
            <a:xfrm>
              <a:off x="4882368" y="511517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CD45010A-BA27-41D0-9F4B-7A083991053F}"/>
                </a:ext>
              </a:extLst>
            </p:cNvPr>
            <p:cNvSpPr/>
            <p:nvPr/>
          </p:nvSpPr>
          <p:spPr>
            <a:xfrm>
              <a:off x="5064704" y="51995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D60571EE-D4B2-4821-89E7-8B71769CB1EF}"/>
                </a:ext>
              </a:extLst>
            </p:cNvPr>
            <p:cNvSpPr/>
            <p:nvPr/>
          </p:nvSpPr>
          <p:spPr>
            <a:xfrm>
              <a:off x="5263368" y="4998149"/>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BE1AA0E4-F7C0-4D7B-9170-DEE089946B6E}"/>
                </a:ext>
              </a:extLst>
            </p:cNvPr>
            <p:cNvSpPr/>
            <p:nvPr/>
          </p:nvSpPr>
          <p:spPr>
            <a:xfrm>
              <a:off x="4988504" y="498726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89E20669-7164-42DA-9A81-70EFDEA9D4B8}"/>
                </a:ext>
              </a:extLst>
            </p:cNvPr>
            <p:cNvSpPr/>
            <p:nvPr/>
          </p:nvSpPr>
          <p:spPr>
            <a:xfrm>
              <a:off x="4882368" y="519137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90308634-B2C4-4854-B0F9-E0D1872DB846}"/>
                </a:ext>
              </a:extLst>
            </p:cNvPr>
            <p:cNvSpPr/>
            <p:nvPr/>
          </p:nvSpPr>
          <p:spPr>
            <a:xfrm>
              <a:off x="5064704" y="52757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C5182439-06A5-4E15-A164-3E98104D6A67}"/>
                </a:ext>
              </a:extLst>
            </p:cNvPr>
            <p:cNvSpPr/>
            <p:nvPr/>
          </p:nvSpPr>
          <p:spPr>
            <a:xfrm>
              <a:off x="5263368" y="5074349"/>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2BA69D01-FF4E-450D-A834-C4E3D43AF3E8}"/>
                </a:ext>
              </a:extLst>
            </p:cNvPr>
            <p:cNvSpPr/>
            <p:nvPr/>
          </p:nvSpPr>
          <p:spPr>
            <a:xfrm>
              <a:off x="4988504" y="419631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18E69FA9-6D56-426D-A525-B9A486655BDD}"/>
                </a:ext>
              </a:extLst>
            </p:cNvPr>
            <p:cNvSpPr/>
            <p:nvPr/>
          </p:nvSpPr>
          <p:spPr>
            <a:xfrm>
              <a:off x="4882368" y="440042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7DFEB8F-D174-4458-A103-3B43AF41A82D}"/>
                </a:ext>
              </a:extLst>
            </p:cNvPr>
            <p:cNvSpPr/>
            <p:nvPr/>
          </p:nvSpPr>
          <p:spPr>
            <a:xfrm>
              <a:off x="5064704" y="448478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6A971C16-C5AC-46AB-AEB3-F054C2484C31}"/>
                </a:ext>
              </a:extLst>
            </p:cNvPr>
            <p:cNvSpPr/>
            <p:nvPr/>
          </p:nvSpPr>
          <p:spPr>
            <a:xfrm>
              <a:off x="5263368" y="4283399"/>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E2E43C0C-2E80-490E-AE82-A5D50FFF812A}"/>
                </a:ext>
              </a:extLst>
            </p:cNvPr>
            <p:cNvSpPr/>
            <p:nvPr/>
          </p:nvSpPr>
          <p:spPr>
            <a:xfrm rot="8628490">
              <a:off x="4297790" y="4702268"/>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7BD611A2-FAA1-4D1D-88AC-CAC59CE06757}"/>
                </a:ext>
              </a:extLst>
            </p:cNvPr>
            <p:cNvSpPr/>
            <p:nvPr/>
          </p:nvSpPr>
          <p:spPr>
            <a:xfrm rot="8628490">
              <a:off x="4136174" y="4790169"/>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C3FB89C-6D35-4F3F-B37E-E4F46FEDCEDF}"/>
                </a:ext>
              </a:extLst>
            </p:cNvPr>
            <p:cNvSpPr/>
            <p:nvPr/>
          </p:nvSpPr>
          <p:spPr>
            <a:xfrm rot="8628490">
              <a:off x="4101307" y="4562773"/>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BDD41B5A-37EE-41DD-A592-EB6F9BACD3F2}"/>
                </a:ext>
              </a:extLst>
            </p:cNvPr>
            <p:cNvSpPr/>
            <p:nvPr/>
          </p:nvSpPr>
          <p:spPr>
            <a:xfrm rot="8628490">
              <a:off x="3904338" y="4602355"/>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F0468BC0-2B24-4B61-BC1C-F06A3184FD5B}"/>
                </a:ext>
              </a:extLst>
            </p:cNvPr>
            <p:cNvSpPr/>
            <p:nvPr/>
          </p:nvSpPr>
          <p:spPr>
            <a:xfrm rot="8628490">
              <a:off x="3862923" y="4882191"/>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95D797B9-3736-4135-94F1-53BC50D6BF68}"/>
                </a:ext>
              </a:extLst>
            </p:cNvPr>
            <p:cNvSpPr/>
            <p:nvPr/>
          </p:nvSpPr>
          <p:spPr>
            <a:xfrm rot="8628490">
              <a:off x="3502378" y="4389422"/>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C5C55FBF-E667-4253-8845-2DE8327D39C2}"/>
                </a:ext>
              </a:extLst>
            </p:cNvPr>
            <p:cNvSpPr/>
            <p:nvPr/>
          </p:nvSpPr>
          <p:spPr>
            <a:xfrm rot="8628490">
              <a:off x="3366469" y="4864385"/>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3B0F2173-FFF8-44BE-AB65-223F567E34CE}"/>
                </a:ext>
              </a:extLst>
            </p:cNvPr>
            <p:cNvSpPr/>
            <p:nvPr/>
          </p:nvSpPr>
          <p:spPr>
            <a:xfrm rot="8628490">
              <a:off x="3993213" y="4481223"/>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0C5693DB-D6E3-4C90-9609-BD66CC1D7CA3}"/>
                </a:ext>
              </a:extLst>
            </p:cNvPr>
            <p:cNvSpPr/>
            <p:nvPr/>
          </p:nvSpPr>
          <p:spPr>
            <a:xfrm rot="8628490">
              <a:off x="3958346" y="4253827"/>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5103F218-91B9-45DD-89BE-E343AB096ED4}"/>
                </a:ext>
              </a:extLst>
            </p:cNvPr>
            <p:cNvSpPr/>
            <p:nvPr/>
          </p:nvSpPr>
          <p:spPr>
            <a:xfrm rot="8628490">
              <a:off x="3761377" y="4293409"/>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949B4612-2205-48E9-99B3-8479AFA217EE}"/>
                </a:ext>
              </a:extLst>
            </p:cNvPr>
            <p:cNvSpPr/>
            <p:nvPr/>
          </p:nvSpPr>
          <p:spPr>
            <a:xfrm rot="8628490">
              <a:off x="3719962" y="4573245"/>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497672C4-2FC4-4EDB-B00D-EC12425BE13B}"/>
                </a:ext>
              </a:extLst>
            </p:cNvPr>
            <p:cNvSpPr/>
            <p:nvPr/>
          </p:nvSpPr>
          <p:spPr>
            <a:xfrm rot="8628490">
              <a:off x="4088337" y="4998368"/>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F9574256-9682-403F-B055-FF2C4872D2E3}"/>
                </a:ext>
              </a:extLst>
            </p:cNvPr>
            <p:cNvSpPr/>
            <p:nvPr/>
          </p:nvSpPr>
          <p:spPr>
            <a:xfrm rot="8628490">
              <a:off x="4053470" y="4770972"/>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A5B17DB-3F83-4613-A319-397B1D092B25}"/>
                </a:ext>
              </a:extLst>
            </p:cNvPr>
            <p:cNvSpPr/>
            <p:nvPr/>
          </p:nvSpPr>
          <p:spPr>
            <a:xfrm rot="8628490">
              <a:off x="3856501" y="4810554"/>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9A19510F-51D9-47A1-92EE-400497EC5C7A}"/>
                </a:ext>
              </a:extLst>
            </p:cNvPr>
            <p:cNvSpPr/>
            <p:nvPr/>
          </p:nvSpPr>
          <p:spPr>
            <a:xfrm rot="8628490">
              <a:off x="3815086" y="5090390"/>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0607BD74-81EC-4963-A023-311C50F93ED3}"/>
                </a:ext>
              </a:extLst>
            </p:cNvPr>
            <p:cNvSpPr/>
            <p:nvPr/>
          </p:nvSpPr>
          <p:spPr>
            <a:xfrm rot="8628490">
              <a:off x="3797355" y="5116853"/>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9FBBAF26-DA06-4EBF-9A65-0DF2A9ABD335}"/>
                </a:ext>
              </a:extLst>
            </p:cNvPr>
            <p:cNvSpPr/>
            <p:nvPr/>
          </p:nvSpPr>
          <p:spPr>
            <a:xfrm rot="8628490">
              <a:off x="3762488" y="4889457"/>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666319C1-78C6-4019-8BDF-C31645725817}"/>
                </a:ext>
              </a:extLst>
            </p:cNvPr>
            <p:cNvSpPr/>
            <p:nvPr/>
          </p:nvSpPr>
          <p:spPr>
            <a:xfrm rot="8628490">
              <a:off x="3565518" y="4929039"/>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0A323717-0B7D-440F-A84C-59BEF8046B03}"/>
                </a:ext>
              </a:extLst>
            </p:cNvPr>
            <p:cNvSpPr/>
            <p:nvPr/>
          </p:nvSpPr>
          <p:spPr>
            <a:xfrm rot="8628490">
              <a:off x="3524104" y="5208875"/>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7EA2E5ED-6FF1-4298-AFEC-BC4F15BD0D2A}"/>
                </a:ext>
              </a:extLst>
            </p:cNvPr>
            <p:cNvSpPr/>
            <p:nvPr/>
          </p:nvSpPr>
          <p:spPr>
            <a:xfrm rot="8628490">
              <a:off x="4412323" y="4666899"/>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0238DA60-D68E-40B6-AFF4-51A561CB7775}"/>
                </a:ext>
              </a:extLst>
            </p:cNvPr>
            <p:cNvSpPr/>
            <p:nvPr/>
          </p:nvSpPr>
          <p:spPr>
            <a:xfrm rot="8628490">
              <a:off x="4377456" y="4439503"/>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BF519C17-B0C6-4CB5-9105-657A78EF8E96}"/>
                </a:ext>
              </a:extLst>
            </p:cNvPr>
            <p:cNvSpPr/>
            <p:nvPr/>
          </p:nvSpPr>
          <p:spPr>
            <a:xfrm rot="8628490">
              <a:off x="4180486" y="4479085"/>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07AFACFA-9C7C-4B39-97F8-0AB8F033726C}"/>
                </a:ext>
              </a:extLst>
            </p:cNvPr>
            <p:cNvSpPr/>
            <p:nvPr/>
          </p:nvSpPr>
          <p:spPr>
            <a:xfrm rot="8628490">
              <a:off x="4139072" y="4758921"/>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7B3D3DA1-A74D-4CC2-88B3-D8627A50A159}"/>
                </a:ext>
              </a:extLst>
            </p:cNvPr>
            <p:cNvSpPr/>
            <p:nvPr/>
          </p:nvSpPr>
          <p:spPr>
            <a:xfrm rot="8628490">
              <a:off x="4059219" y="4055254"/>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D7B3482D-3743-4812-80E0-C1382D59D9C6}"/>
                </a:ext>
              </a:extLst>
            </p:cNvPr>
            <p:cNvSpPr/>
            <p:nvPr/>
          </p:nvSpPr>
          <p:spPr>
            <a:xfrm rot="8628490">
              <a:off x="3785968" y="4147276"/>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60639288-9538-408B-BE19-6BC45A5EAAC7}"/>
                </a:ext>
              </a:extLst>
            </p:cNvPr>
            <p:cNvSpPr/>
            <p:nvPr/>
          </p:nvSpPr>
          <p:spPr>
            <a:xfrm rot="8628490">
              <a:off x="3501136" y="4180331"/>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6D62B13A-3E25-45F8-9173-61EE8CFDBBD1}"/>
                </a:ext>
              </a:extLst>
            </p:cNvPr>
            <p:cNvSpPr/>
            <p:nvPr/>
          </p:nvSpPr>
          <p:spPr>
            <a:xfrm rot="8628490">
              <a:off x="3227885" y="4272353"/>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4DDDFE72-1812-48F1-85A9-9B1FD337B97C}"/>
                </a:ext>
              </a:extLst>
            </p:cNvPr>
            <p:cNvSpPr/>
            <p:nvPr/>
          </p:nvSpPr>
          <p:spPr>
            <a:xfrm rot="8628490">
              <a:off x="3456141" y="4118834"/>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F9CA9E8E-5147-4898-A7EF-4A0D8450E2E5}"/>
                </a:ext>
              </a:extLst>
            </p:cNvPr>
            <p:cNvSpPr/>
            <p:nvPr/>
          </p:nvSpPr>
          <p:spPr>
            <a:xfrm rot="8628490">
              <a:off x="3182890" y="4210856"/>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26CBAA67-C79E-462E-8F72-037AB9F7158C}"/>
                </a:ext>
              </a:extLst>
            </p:cNvPr>
            <p:cNvSpPr/>
            <p:nvPr/>
          </p:nvSpPr>
          <p:spPr>
            <a:xfrm rot="8628490">
              <a:off x="4420815" y="5257546"/>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76D9E3D2-74C7-401D-9883-F55AE2EF23E9}"/>
                </a:ext>
              </a:extLst>
            </p:cNvPr>
            <p:cNvSpPr/>
            <p:nvPr/>
          </p:nvSpPr>
          <p:spPr>
            <a:xfrm rot="8628490">
              <a:off x="4223845" y="5297128"/>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3851EAE6-273E-43AE-99A6-9A0A15A259BF}"/>
                </a:ext>
              </a:extLst>
            </p:cNvPr>
            <p:cNvSpPr/>
            <p:nvPr/>
          </p:nvSpPr>
          <p:spPr>
            <a:xfrm rot="8628490">
              <a:off x="3923190" y="4757166"/>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F628BE1E-144F-4870-BE9F-EE149376AAE8}"/>
                </a:ext>
              </a:extLst>
            </p:cNvPr>
            <p:cNvSpPr/>
            <p:nvPr/>
          </p:nvSpPr>
          <p:spPr>
            <a:xfrm rot="8628490">
              <a:off x="3888323" y="4529770"/>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05687367-4206-47A8-BC83-AB66E87F7776}"/>
                </a:ext>
              </a:extLst>
            </p:cNvPr>
            <p:cNvSpPr/>
            <p:nvPr/>
          </p:nvSpPr>
          <p:spPr>
            <a:xfrm rot="8628490">
              <a:off x="3691353" y="4569352"/>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86C331C4-1567-4998-80C9-4CF949ADF807}"/>
                </a:ext>
              </a:extLst>
            </p:cNvPr>
            <p:cNvSpPr/>
            <p:nvPr/>
          </p:nvSpPr>
          <p:spPr>
            <a:xfrm rot="8628490">
              <a:off x="3649939" y="4849188"/>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25747F19-7196-4275-9307-0F432AEAB145}"/>
                </a:ext>
              </a:extLst>
            </p:cNvPr>
            <p:cNvSpPr/>
            <p:nvPr/>
          </p:nvSpPr>
          <p:spPr>
            <a:xfrm>
              <a:off x="5217104" y="407091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9ABFF1D9-EA3E-439F-86A9-A86A59332D51}"/>
                </a:ext>
              </a:extLst>
            </p:cNvPr>
            <p:cNvSpPr/>
            <p:nvPr/>
          </p:nvSpPr>
          <p:spPr>
            <a:xfrm>
              <a:off x="5034768" y="406275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B87FE253-DAF1-4E80-A1BA-F3C48A9E3FF0}"/>
                </a:ext>
              </a:extLst>
            </p:cNvPr>
            <p:cNvSpPr/>
            <p:nvPr/>
          </p:nvSpPr>
          <p:spPr>
            <a:xfrm>
              <a:off x="5217104" y="414711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920C888E-4429-4AEE-B694-B7614A0F73D6}"/>
                </a:ext>
              </a:extLst>
            </p:cNvPr>
            <p:cNvSpPr/>
            <p:nvPr/>
          </p:nvSpPr>
          <p:spPr>
            <a:xfrm rot="8628490">
              <a:off x="3676504" y="4080257"/>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A33E6672-EB18-4D7E-8972-4368E024D10C}"/>
                </a:ext>
              </a:extLst>
            </p:cNvPr>
            <p:cNvSpPr/>
            <p:nvPr/>
          </p:nvSpPr>
          <p:spPr>
            <a:xfrm rot="8628490">
              <a:off x="4608082" y="4356324"/>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55487815-50A0-4286-AE04-3009A4A87FE6}"/>
                </a:ext>
              </a:extLst>
            </p:cNvPr>
            <p:cNvSpPr/>
            <p:nvPr/>
          </p:nvSpPr>
          <p:spPr>
            <a:xfrm rot="8628490">
              <a:off x="4573215" y="4128928"/>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F70C9596-A6A9-478C-85E8-1C532347E795}"/>
                </a:ext>
              </a:extLst>
            </p:cNvPr>
            <p:cNvSpPr/>
            <p:nvPr/>
          </p:nvSpPr>
          <p:spPr>
            <a:xfrm rot="8628490">
              <a:off x="4376245" y="4168510"/>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4421CF0D-3911-43B4-845A-E1559E4AEEBD}"/>
                </a:ext>
              </a:extLst>
            </p:cNvPr>
            <p:cNvSpPr/>
            <p:nvPr/>
          </p:nvSpPr>
          <p:spPr>
            <a:xfrm rot="8628490">
              <a:off x="4334831" y="4448346"/>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TextBox 210">
            <a:extLst>
              <a:ext uri="{FF2B5EF4-FFF2-40B4-BE49-F238E27FC236}">
                <a16:creationId xmlns:a16="http://schemas.microsoft.com/office/drawing/2014/main" id="{568EB8EE-B36D-4398-9528-DFAC98AFE43B}"/>
              </a:ext>
            </a:extLst>
          </p:cNvPr>
          <p:cNvSpPr txBox="1"/>
          <p:nvPr/>
        </p:nvSpPr>
        <p:spPr>
          <a:xfrm>
            <a:off x="3024798" y="3937546"/>
            <a:ext cx="290464" cy="369332"/>
          </a:xfrm>
          <a:prstGeom prst="rect">
            <a:avLst/>
          </a:prstGeom>
          <a:noFill/>
        </p:spPr>
        <p:txBody>
          <a:bodyPr wrap="none" rtlCol="0">
            <a:spAutoFit/>
          </a:bodyPr>
          <a:lstStyle/>
          <a:p>
            <a:r>
              <a:rPr lang="en-US" b="1" dirty="0">
                <a:solidFill>
                  <a:srgbClr val="FF0000"/>
                </a:solidFill>
              </a:rPr>
              <a:t>x</a:t>
            </a:r>
          </a:p>
        </p:txBody>
      </p:sp>
      <p:sp>
        <p:nvSpPr>
          <p:cNvPr id="212" name="Oval 211">
            <a:extLst>
              <a:ext uri="{FF2B5EF4-FFF2-40B4-BE49-F238E27FC236}">
                <a16:creationId xmlns:a16="http://schemas.microsoft.com/office/drawing/2014/main" id="{8AB1641B-FE18-434E-A69A-2C17F61E4486}"/>
              </a:ext>
            </a:extLst>
          </p:cNvPr>
          <p:cNvSpPr/>
          <p:nvPr/>
        </p:nvSpPr>
        <p:spPr>
          <a:xfrm>
            <a:off x="2819400" y="3771325"/>
            <a:ext cx="700443" cy="648275"/>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extBox 212">
            <a:extLst>
              <a:ext uri="{FF2B5EF4-FFF2-40B4-BE49-F238E27FC236}">
                <a16:creationId xmlns:a16="http://schemas.microsoft.com/office/drawing/2014/main" id="{D3A3B9EE-3B75-4180-8984-513D29BD4C07}"/>
              </a:ext>
            </a:extLst>
          </p:cNvPr>
          <p:cNvSpPr txBox="1"/>
          <p:nvPr/>
        </p:nvSpPr>
        <p:spPr>
          <a:xfrm>
            <a:off x="4806322" y="3952064"/>
            <a:ext cx="2693494" cy="369332"/>
          </a:xfrm>
          <a:prstGeom prst="rect">
            <a:avLst/>
          </a:prstGeom>
          <a:noFill/>
        </p:spPr>
        <p:txBody>
          <a:bodyPr wrap="none" rtlCol="0">
            <a:spAutoFit/>
          </a:bodyPr>
          <a:lstStyle/>
          <a:p>
            <a:r>
              <a:rPr lang="en-US" dirty="0"/>
              <a:t>Prediction for </a:t>
            </a:r>
            <a:r>
              <a:rPr lang="en-US" b="1" dirty="0">
                <a:solidFill>
                  <a:srgbClr val="FF0000"/>
                </a:solidFill>
              </a:rPr>
              <a:t>x</a:t>
            </a:r>
            <a:r>
              <a:rPr lang="en-US" dirty="0"/>
              <a:t> with k = 8?</a:t>
            </a:r>
          </a:p>
        </p:txBody>
      </p:sp>
      <p:sp>
        <p:nvSpPr>
          <p:cNvPr id="214" name="Slide Number Placeholder 1">
            <a:extLst>
              <a:ext uri="{FF2B5EF4-FFF2-40B4-BE49-F238E27FC236}">
                <a16:creationId xmlns:a16="http://schemas.microsoft.com/office/drawing/2014/main" id="{0EDB406A-72DF-4B34-9278-6DB5BB43FC43}"/>
              </a:ext>
            </a:extLst>
          </p:cNvPr>
          <p:cNvSpPr txBox="1">
            <a:spLocks/>
          </p:cNvSpPr>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9695C8B4-01A2-485F-8B64-4640E234E3BB}" type="slidenum">
              <a:rPr lang="en-US" altLang="en-US" smtClean="0"/>
              <a:pPr>
                <a:defRPr/>
              </a:pPr>
              <a:t>20</a:t>
            </a:fld>
            <a:endParaRPr lang="en-US" altLang="en-US" dirty="0"/>
          </a:p>
        </p:txBody>
      </p:sp>
    </p:spTree>
    <p:extLst>
      <p:ext uri="{BB962C8B-B14F-4D97-AF65-F5344CB8AC3E}">
        <p14:creationId xmlns:p14="http://schemas.microsoft.com/office/powerpoint/2010/main" val="3059296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with KNN</a:t>
            </a:r>
          </a:p>
        </p:txBody>
      </p:sp>
      <p:sp>
        <p:nvSpPr>
          <p:cNvPr id="6" name="Content Placeholder 2"/>
          <p:cNvSpPr>
            <a:spLocks noGrp="1"/>
          </p:cNvSpPr>
          <p:nvPr>
            <p:ph idx="1"/>
          </p:nvPr>
        </p:nvSpPr>
        <p:spPr>
          <a:xfrm>
            <a:off x="685800" y="1159329"/>
            <a:ext cx="7772400" cy="5334000"/>
          </a:xfrm>
        </p:spPr>
        <p:txBody>
          <a:bodyPr rtlCol="0">
            <a:noAutofit/>
          </a:bodyPr>
          <a:lstStyle/>
          <a:p>
            <a:pPr marL="0" indent="0" eaLnBrk="1" fontAlgn="auto" hangingPunct="1">
              <a:spcAft>
                <a:spcPts val="0"/>
              </a:spcAft>
              <a:buFont typeface="Arial" charset="0"/>
              <a:buNone/>
              <a:defRPr/>
            </a:pPr>
            <a:r>
              <a:rPr lang="en-US" dirty="0"/>
              <a:t>KNN can be written in the form of a conditional probability. </a:t>
            </a:r>
          </a:p>
          <a:p>
            <a:pPr marL="0" indent="0" eaLnBrk="1" fontAlgn="auto" hangingPunct="1">
              <a:spcAft>
                <a:spcPts val="0"/>
              </a:spcAft>
              <a:buFont typeface="Arial" charset="0"/>
              <a:buNone/>
              <a:defRPr/>
            </a:pPr>
            <a:endParaRPr lang="en-US" dirty="0"/>
          </a:p>
          <a:p>
            <a:pPr marL="0" indent="0" eaLnBrk="1" fontAlgn="auto" hangingPunct="1">
              <a:spcAft>
                <a:spcPts val="0"/>
              </a:spcAft>
              <a:buFont typeface="Arial" charset="0"/>
              <a:buNone/>
              <a:defRPr/>
            </a:pPr>
            <a:endParaRPr lang="en-US" dirty="0"/>
          </a:p>
          <a:p>
            <a:pPr marL="0" indent="0" eaLnBrk="1" fontAlgn="auto" hangingPunct="1">
              <a:spcAft>
                <a:spcPts val="0"/>
              </a:spcAft>
              <a:buFont typeface="Arial" charset="0"/>
              <a:buNone/>
              <a:defRPr/>
            </a:pPr>
            <a:endParaRPr lang="en-US" dirty="0"/>
          </a:p>
          <a:p>
            <a:pPr marL="0" indent="0" eaLnBrk="1" fontAlgn="auto" hangingPunct="1">
              <a:spcAft>
                <a:spcPts val="0"/>
              </a:spcAft>
              <a:buFont typeface="Arial" charset="0"/>
              <a:buNone/>
              <a:defRPr/>
            </a:pPr>
            <a:endParaRPr lang="en-US" dirty="0"/>
          </a:p>
          <a:p>
            <a:pPr marL="0" indent="0" eaLnBrk="1" fontAlgn="auto" hangingPunct="1">
              <a:spcAft>
                <a:spcPts val="0"/>
              </a:spcAft>
              <a:buFont typeface="Arial" charset="0"/>
              <a:buNone/>
              <a:defRPr/>
            </a:pPr>
            <a:endParaRPr lang="en-US" dirty="0"/>
          </a:p>
          <a:p>
            <a:pPr marL="0" indent="0" eaLnBrk="1" fontAlgn="auto" hangingPunct="1">
              <a:spcAft>
                <a:spcPts val="0"/>
              </a:spcAft>
              <a:buFont typeface="Arial" charset="0"/>
              <a:buNone/>
              <a:defRPr/>
            </a:pPr>
            <a:endParaRPr lang="en-US" dirty="0"/>
          </a:p>
          <a:p>
            <a:pPr marL="0" indent="0" eaLnBrk="1" fontAlgn="auto" hangingPunct="1">
              <a:spcAft>
                <a:spcPts val="0"/>
              </a:spcAft>
              <a:buFont typeface="Arial" charset="0"/>
              <a:buNone/>
              <a:defRPr/>
            </a:pPr>
            <a:r>
              <a:rPr lang="en-US" dirty="0"/>
              <a:t>Here, the outcome Y is the class, j. The feature is X, and the point where you want to make a prediction is x</a:t>
            </a:r>
            <a:r>
              <a:rPr lang="en-US" baseline="-25000" dirty="0"/>
              <a:t>0</a:t>
            </a:r>
            <a:r>
              <a:rPr lang="en-US" dirty="0"/>
              <a:t>. K is the number of neighbors to include and </a:t>
            </a:r>
            <a:r>
              <a:rPr lang="en-US" i="1" dirty="0">
                <a:latin typeface="Script MT Bold" panose="03040602040607080904" pitchFamily="66" charset="0"/>
              </a:rPr>
              <a:t>N</a:t>
            </a:r>
            <a:r>
              <a:rPr lang="en-US" baseline="-25000" dirty="0"/>
              <a:t>0 </a:t>
            </a:r>
            <a:r>
              <a:rPr lang="en-US" dirty="0"/>
              <a:t>is the shape that includes them. Pr is the probability.</a:t>
            </a:r>
          </a:p>
          <a:p>
            <a:pPr marL="0" indent="0" eaLnBrk="1" fontAlgn="auto" hangingPunct="1">
              <a:spcAft>
                <a:spcPts val="0"/>
              </a:spcAft>
              <a:buFont typeface="Arial" charset="0"/>
              <a:buNone/>
              <a:defRPr/>
            </a:pPr>
            <a:endParaRPr lang="en-US" dirty="0"/>
          </a:p>
          <a:p>
            <a:pPr marL="0" indent="0" eaLnBrk="1" fontAlgn="auto" hangingPunct="1">
              <a:spcAft>
                <a:spcPts val="0"/>
              </a:spcAft>
              <a:buFont typeface="Arial" charset="0"/>
              <a:buNone/>
              <a:defRPr/>
            </a:pPr>
            <a:r>
              <a:rPr lang="en-US" dirty="0"/>
              <a:t>You select the class with the highest probability. It’s referred to as a “voting” algorithm.</a:t>
            </a:r>
            <a:endParaRPr lang="en-US" sz="2000" dirty="0"/>
          </a:p>
          <a:p>
            <a:pPr eaLnBrk="1" fontAlgn="auto" hangingPunct="1">
              <a:spcAft>
                <a:spcPts val="0"/>
              </a:spcAft>
              <a:defRPr/>
            </a:pPr>
            <a:endParaRPr lang="en-US" sz="2000" dirty="0"/>
          </a:p>
          <a:p>
            <a:pPr marL="0" indent="0" eaLnBrk="1" fontAlgn="auto" hangingPunct="1">
              <a:spcAft>
                <a:spcPts val="0"/>
              </a:spcAft>
              <a:buFont typeface="Arial" charset="0"/>
              <a:buNone/>
              <a:defRPr/>
            </a:pPr>
            <a:endParaRPr lang="en-US" sz="2000" dirty="0"/>
          </a:p>
          <a:p>
            <a:pPr marL="0" indent="0" eaLnBrk="1" fontAlgn="auto" hangingPunct="1">
              <a:spcAft>
                <a:spcPts val="0"/>
              </a:spcAft>
              <a:buFont typeface="Arial" charset="0"/>
              <a:buNone/>
              <a:defRPr/>
            </a:pPr>
            <a:endParaRPr lang="en-US" sz="2000" dirty="0"/>
          </a:p>
          <a:p>
            <a:pPr marL="0" indent="0" eaLnBrk="1" fontAlgn="auto" hangingPunct="1">
              <a:spcAft>
                <a:spcPts val="0"/>
              </a:spcAft>
              <a:buFont typeface="Arial" charset="0"/>
              <a:buNone/>
              <a:defRPr/>
            </a:pPr>
            <a:endParaRPr lang="en-US" sz="2000" dirty="0"/>
          </a:p>
          <a:p>
            <a:pPr marL="0" indent="0" eaLnBrk="1" fontAlgn="auto" hangingPunct="1">
              <a:spcAft>
                <a:spcPts val="0"/>
              </a:spcAft>
              <a:buFont typeface="Arial" charset="0"/>
              <a:buNone/>
              <a:defRPr/>
            </a:pPr>
            <a:endParaRPr lang="en-US" sz="2000" dirty="0"/>
          </a:p>
        </p:txBody>
      </p:sp>
      <p:sp>
        <p:nvSpPr>
          <p:cNvPr id="214" name="Slide Number Placeholder 1">
            <a:extLst>
              <a:ext uri="{FF2B5EF4-FFF2-40B4-BE49-F238E27FC236}">
                <a16:creationId xmlns:a16="http://schemas.microsoft.com/office/drawing/2014/main" id="{0EDB406A-72DF-4B34-9278-6DB5BB43FC43}"/>
              </a:ext>
            </a:extLst>
          </p:cNvPr>
          <p:cNvSpPr txBox="1">
            <a:spLocks/>
          </p:cNvSpPr>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9695C8B4-01A2-485F-8B64-4640E234E3BB}" type="slidenum">
              <a:rPr lang="en-US" altLang="en-US" smtClean="0"/>
              <a:pPr>
                <a:defRPr/>
              </a:pPr>
              <a:t>21</a:t>
            </a:fld>
            <a:endParaRPr lang="en-US" altLang="en-US" dirty="0"/>
          </a:p>
        </p:txBody>
      </p:sp>
      <p:pic>
        <p:nvPicPr>
          <p:cNvPr id="4" name="Picture 3">
            <a:extLst>
              <a:ext uri="{FF2B5EF4-FFF2-40B4-BE49-F238E27FC236}">
                <a16:creationId xmlns:a16="http://schemas.microsoft.com/office/drawing/2014/main" id="{A44B036E-69DE-4A03-98F0-0791FB6C4ED2}"/>
              </a:ext>
            </a:extLst>
          </p:cNvPr>
          <p:cNvPicPr>
            <a:picLocks noChangeAspect="1"/>
          </p:cNvPicPr>
          <p:nvPr/>
        </p:nvPicPr>
        <p:blipFill>
          <a:blip r:embed="rId2"/>
          <a:stretch>
            <a:fillRect/>
          </a:stretch>
        </p:blipFill>
        <p:spPr>
          <a:xfrm>
            <a:off x="533400" y="2132440"/>
            <a:ext cx="7723689" cy="1083600"/>
          </a:xfrm>
          <a:prstGeom prst="rect">
            <a:avLst/>
          </a:prstGeom>
        </p:spPr>
      </p:pic>
    </p:spTree>
    <p:extLst>
      <p:ext uri="{BB962C8B-B14F-4D97-AF65-F5344CB8AC3E}">
        <p14:creationId xmlns:p14="http://schemas.microsoft.com/office/powerpoint/2010/main" val="2750148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47C1D-368D-42C0-8183-3332ABDC375E}"/>
              </a:ext>
            </a:extLst>
          </p:cNvPr>
          <p:cNvSpPr>
            <a:spLocks noGrp="1"/>
          </p:cNvSpPr>
          <p:nvPr>
            <p:ph type="title"/>
          </p:nvPr>
        </p:nvSpPr>
        <p:spPr/>
        <p:txBody>
          <a:bodyPr/>
          <a:lstStyle/>
          <a:p>
            <a:r>
              <a:rPr lang="en-US" dirty="0"/>
              <a:t>KNN Classifier: How should we set K? </a:t>
            </a:r>
            <a:br>
              <a:rPr lang="en-US" dirty="0"/>
            </a:br>
            <a:endParaRPr lang="en-US" dirty="0"/>
          </a:p>
        </p:txBody>
      </p:sp>
      <p:sp>
        <p:nvSpPr>
          <p:cNvPr id="3" name="Content Placeholder 2">
            <a:extLst>
              <a:ext uri="{FF2B5EF4-FFF2-40B4-BE49-F238E27FC236}">
                <a16:creationId xmlns:a16="http://schemas.microsoft.com/office/drawing/2014/main" id="{BF330199-210F-4624-9BC8-619763E6DDB6}"/>
              </a:ext>
            </a:extLst>
          </p:cNvPr>
          <p:cNvSpPr>
            <a:spLocks noGrp="1"/>
          </p:cNvSpPr>
          <p:nvPr>
            <p:ph idx="1"/>
          </p:nvPr>
        </p:nvSpPr>
        <p:spPr>
          <a:xfrm>
            <a:off x="457200" y="990600"/>
            <a:ext cx="5235412" cy="5135563"/>
          </a:xfrm>
        </p:spPr>
        <p:txBody>
          <a:bodyPr/>
          <a:lstStyle/>
          <a:p>
            <a:pPr marL="0" indent="0">
              <a:buNone/>
            </a:pPr>
            <a:r>
              <a:rPr lang="en-US" dirty="0"/>
              <a:t>A large K will smooth out the boundary between classes.</a:t>
            </a:r>
          </a:p>
          <a:p>
            <a:r>
              <a:rPr lang="en-US" dirty="0"/>
              <a:t>This could create bias in the model</a:t>
            </a:r>
          </a:p>
          <a:p>
            <a:pPr lvl="1"/>
            <a:r>
              <a:rPr lang="en-US" dirty="0"/>
              <a:t>Model may not match real data</a:t>
            </a:r>
          </a:p>
          <a:p>
            <a:r>
              <a:rPr lang="en-US" dirty="0"/>
              <a:t>This could reduce variability in the model</a:t>
            </a:r>
          </a:p>
          <a:p>
            <a:pPr lvl="1"/>
            <a:r>
              <a:rPr lang="en-US" dirty="0"/>
              <a:t>Model probably will not overfit</a:t>
            </a:r>
          </a:p>
          <a:p>
            <a:pPr marL="0" indent="0">
              <a:buNone/>
            </a:pPr>
            <a:endParaRPr lang="en-US" dirty="0"/>
          </a:p>
          <a:p>
            <a:pPr marL="0" indent="0">
              <a:buNone/>
            </a:pPr>
            <a:endParaRPr lang="en-US" dirty="0"/>
          </a:p>
          <a:p>
            <a:pPr marL="0" indent="0">
              <a:buNone/>
            </a:pPr>
            <a:r>
              <a:rPr lang="en-US" dirty="0"/>
              <a:t>A small K may generate a very wiggly boundary.</a:t>
            </a:r>
          </a:p>
          <a:p>
            <a:r>
              <a:rPr lang="en-US" dirty="0"/>
              <a:t>This could reduce bias in the model</a:t>
            </a:r>
          </a:p>
          <a:p>
            <a:pPr lvl="1"/>
            <a:r>
              <a:rPr lang="en-US" dirty="0"/>
              <a:t>Model will follow complicated boundary</a:t>
            </a:r>
          </a:p>
          <a:p>
            <a:r>
              <a:rPr lang="en-US" dirty="0"/>
              <a:t>This could increase variability in the model</a:t>
            </a:r>
          </a:p>
          <a:p>
            <a:pPr lvl="1"/>
            <a:r>
              <a:rPr lang="en-US" dirty="0"/>
              <a:t>Model may overfit, follow noise</a:t>
            </a:r>
          </a:p>
        </p:txBody>
      </p:sp>
      <p:sp>
        <p:nvSpPr>
          <p:cNvPr id="4" name="Slide Number Placeholder 3">
            <a:extLst>
              <a:ext uri="{FF2B5EF4-FFF2-40B4-BE49-F238E27FC236}">
                <a16:creationId xmlns:a16="http://schemas.microsoft.com/office/drawing/2014/main" id="{2045A54B-ABD1-4BAF-AB22-0E3B523DD4CE}"/>
              </a:ext>
            </a:extLst>
          </p:cNvPr>
          <p:cNvSpPr>
            <a:spLocks noGrp="1"/>
          </p:cNvSpPr>
          <p:nvPr>
            <p:ph type="sldNum" sz="quarter" idx="12"/>
          </p:nvPr>
        </p:nvSpPr>
        <p:spPr/>
        <p:txBody>
          <a:bodyPr/>
          <a:lstStyle/>
          <a:p>
            <a:pPr>
              <a:defRPr/>
            </a:pPr>
            <a:fld id="{9695C8B4-01A2-485F-8B64-4640E234E3BB}" type="slidenum">
              <a:rPr lang="en-US" altLang="en-US" smtClean="0"/>
              <a:pPr>
                <a:defRPr/>
              </a:pPr>
              <a:t>22</a:t>
            </a:fld>
            <a:endParaRPr lang="en-US" altLang="en-US"/>
          </a:p>
        </p:txBody>
      </p:sp>
      <p:pic>
        <p:nvPicPr>
          <p:cNvPr id="6" name="Picture 3">
            <a:extLst>
              <a:ext uri="{FF2B5EF4-FFF2-40B4-BE49-F238E27FC236}">
                <a16:creationId xmlns:a16="http://schemas.microsoft.com/office/drawing/2014/main" id="{26994403-2255-4EB4-A7E4-9F4071E110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674"/>
          <a:stretch/>
        </p:blipFill>
        <p:spPr bwMode="auto">
          <a:xfrm>
            <a:off x="6019800" y="3622431"/>
            <a:ext cx="2767488" cy="2783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3BEA2A7B-2210-4FCC-BEDB-FD124C7A1D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326"/>
          <a:stretch/>
        </p:blipFill>
        <p:spPr bwMode="auto">
          <a:xfrm>
            <a:off x="6145699" y="1043594"/>
            <a:ext cx="2709109" cy="265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1808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AB767-BAF7-4A5A-B214-BD1CD2362D5C}"/>
              </a:ext>
            </a:extLst>
          </p:cNvPr>
          <p:cNvSpPr>
            <a:spLocks noGrp="1"/>
          </p:cNvSpPr>
          <p:nvPr>
            <p:ph type="title"/>
          </p:nvPr>
        </p:nvSpPr>
        <p:spPr/>
        <p:txBody>
          <a:bodyPr/>
          <a:lstStyle/>
          <a:p>
            <a:r>
              <a:rPr lang="en-US" dirty="0"/>
              <a:t>Classification Errors</a:t>
            </a:r>
          </a:p>
        </p:txBody>
      </p:sp>
      <p:sp>
        <p:nvSpPr>
          <p:cNvPr id="3" name="Content Placeholder 2">
            <a:extLst>
              <a:ext uri="{FF2B5EF4-FFF2-40B4-BE49-F238E27FC236}">
                <a16:creationId xmlns:a16="http://schemas.microsoft.com/office/drawing/2014/main" id="{F0189CDC-368A-4900-90A2-90A670566401}"/>
              </a:ext>
            </a:extLst>
          </p:cNvPr>
          <p:cNvSpPr>
            <a:spLocks noGrp="1"/>
          </p:cNvSpPr>
          <p:nvPr>
            <p:ph idx="1"/>
          </p:nvPr>
        </p:nvSpPr>
        <p:spPr>
          <a:xfrm>
            <a:off x="446314" y="990600"/>
            <a:ext cx="8229600" cy="5135563"/>
          </a:xfrm>
        </p:spPr>
        <p:txBody>
          <a:bodyPr/>
          <a:lstStyle/>
          <a:p>
            <a:pPr marL="0" indent="0">
              <a:buNone/>
            </a:pPr>
            <a:r>
              <a:rPr lang="en-US" dirty="0"/>
              <a:t>A classification error means that a sample predicted to be in the same class as y</a:t>
            </a:r>
            <a:r>
              <a:rPr lang="en-US" baseline="-25000" dirty="0"/>
              <a:t>i</a:t>
            </a:r>
            <a:r>
              <a:rPr lang="en-US" dirty="0"/>
              <a:t> is not. The average error rate for n samples is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Remember I(y</a:t>
            </a:r>
            <a:r>
              <a:rPr lang="en-US" baseline="-25000" dirty="0"/>
              <a:t>i</a:t>
            </a:r>
            <a:r>
              <a:rPr lang="en-US" dirty="0"/>
              <a:t> ≠ y</a:t>
            </a:r>
            <a:r>
              <a:rPr lang="en-US" baseline="-25000" dirty="0"/>
              <a:t>i</a:t>
            </a:r>
            <a:r>
              <a:rPr lang="en-US" dirty="0"/>
              <a:t> ) is 0 if y</a:t>
            </a:r>
            <a:r>
              <a:rPr lang="en-US" baseline="-25000" dirty="0"/>
              <a:t>i</a:t>
            </a:r>
            <a:r>
              <a:rPr lang="en-US" dirty="0"/>
              <a:t> = y</a:t>
            </a:r>
            <a:r>
              <a:rPr lang="en-US" baseline="-25000" dirty="0"/>
              <a:t>i</a:t>
            </a:r>
            <a:r>
              <a:rPr lang="en-US" dirty="0"/>
              <a:t> and 1 otherwise</a:t>
            </a:r>
          </a:p>
          <a:p>
            <a:pPr marL="0" indent="0">
              <a:buNone/>
            </a:pPr>
            <a:endParaRPr lang="en-US" dirty="0"/>
          </a:p>
        </p:txBody>
      </p:sp>
      <p:sp>
        <p:nvSpPr>
          <p:cNvPr id="4" name="Slide Number Placeholder 3">
            <a:extLst>
              <a:ext uri="{FF2B5EF4-FFF2-40B4-BE49-F238E27FC236}">
                <a16:creationId xmlns:a16="http://schemas.microsoft.com/office/drawing/2014/main" id="{45329A04-8551-4D5A-9CB0-10C17D0FEE08}"/>
              </a:ext>
            </a:extLst>
          </p:cNvPr>
          <p:cNvSpPr>
            <a:spLocks noGrp="1"/>
          </p:cNvSpPr>
          <p:nvPr>
            <p:ph type="sldNum" sz="quarter" idx="12"/>
          </p:nvPr>
        </p:nvSpPr>
        <p:spPr/>
        <p:txBody>
          <a:bodyPr/>
          <a:lstStyle/>
          <a:p>
            <a:pPr>
              <a:defRPr/>
            </a:pPr>
            <a:fld id="{9695C8B4-01A2-485F-8B64-4640E234E3BB}" type="slidenum">
              <a:rPr lang="en-US" altLang="en-US" smtClean="0"/>
              <a:pPr>
                <a:defRPr/>
              </a:pPr>
              <a:t>23</a:t>
            </a:fld>
            <a:endParaRPr lang="en-US" altLang="en-US"/>
          </a:p>
        </p:txBody>
      </p:sp>
      <p:pic>
        <p:nvPicPr>
          <p:cNvPr id="6" name="Picture 5">
            <a:extLst>
              <a:ext uri="{FF2B5EF4-FFF2-40B4-BE49-F238E27FC236}">
                <a16:creationId xmlns:a16="http://schemas.microsoft.com/office/drawing/2014/main" id="{74080A77-FCF1-40AB-88DF-7F1073775D50}"/>
              </a:ext>
            </a:extLst>
          </p:cNvPr>
          <p:cNvPicPr>
            <a:picLocks noChangeAspect="1"/>
          </p:cNvPicPr>
          <p:nvPr/>
        </p:nvPicPr>
        <p:blipFill>
          <a:blip r:embed="rId2"/>
          <a:stretch>
            <a:fillRect/>
          </a:stretch>
        </p:blipFill>
        <p:spPr>
          <a:xfrm>
            <a:off x="1981200" y="2209800"/>
            <a:ext cx="6111788" cy="1066800"/>
          </a:xfrm>
          <a:prstGeom prst="rect">
            <a:avLst/>
          </a:prstGeom>
        </p:spPr>
      </p:pic>
    </p:spTree>
    <p:extLst>
      <p:ext uri="{BB962C8B-B14F-4D97-AF65-F5344CB8AC3E}">
        <p14:creationId xmlns:p14="http://schemas.microsoft.com/office/powerpoint/2010/main" val="1677002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AB767-BAF7-4A5A-B214-BD1CD2362D5C}"/>
              </a:ext>
            </a:extLst>
          </p:cNvPr>
          <p:cNvSpPr>
            <a:spLocks noGrp="1"/>
          </p:cNvSpPr>
          <p:nvPr>
            <p:ph type="title"/>
          </p:nvPr>
        </p:nvSpPr>
        <p:spPr/>
        <p:txBody>
          <a:bodyPr/>
          <a:lstStyle/>
          <a:p>
            <a:r>
              <a:rPr lang="en-US" dirty="0"/>
              <a:t>Cross Validation with Classification</a:t>
            </a:r>
          </a:p>
        </p:txBody>
      </p:sp>
      <p:sp>
        <p:nvSpPr>
          <p:cNvPr id="3" name="Content Placeholder 2">
            <a:extLst>
              <a:ext uri="{FF2B5EF4-FFF2-40B4-BE49-F238E27FC236}">
                <a16:creationId xmlns:a16="http://schemas.microsoft.com/office/drawing/2014/main" id="{F0189CDC-368A-4900-90A2-90A670566401}"/>
              </a:ext>
            </a:extLst>
          </p:cNvPr>
          <p:cNvSpPr>
            <a:spLocks noGrp="1"/>
          </p:cNvSpPr>
          <p:nvPr>
            <p:ph idx="1"/>
          </p:nvPr>
        </p:nvSpPr>
        <p:spPr>
          <a:xfrm>
            <a:off x="446314" y="990600"/>
            <a:ext cx="8229600" cy="5135563"/>
          </a:xfrm>
        </p:spPr>
        <p:txBody>
          <a:bodyPr/>
          <a:lstStyle/>
          <a:p>
            <a:pPr marL="0" indent="0">
              <a:buNone/>
            </a:pPr>
            <a:endParaRPr lang="en-US" dirty="0"/>
          </a:p>
          <a:p>
            <a:pPr marL="0" indent="0">
              <a:buNone/>
            </a:pPr>
            <a:r>
              <a:rPr lang="en-US" dirty="0"/>
              <a:t>Just like for quantitative errors, you have classification errors when you train a model (Training Error), and classification errors when you test the model with new data (Test Error).</a:t>
            </a:r>
          </a:p>
          <a:p>
            <a:pPr marL="0" indent="0">
              <a:buNone/>
            </a:pPr>
            <a:endParaRPr lang="en-US" dirty="0"/>
          </a:p>
          <a:p>
            <a:pPr marL="0" indent="0">
              <a:buNone/>
            </a:pPr>
            <a:r>
              <a:rPr lang="en-US" dirty="0"/>
              <a:t>Thus CV for a KNN model may look something like</a:t>
            </a:r>
          </a:p>
        </p:txBody>
      </p:sp>
      <p:sp>
        <p:nvSpPr>
          <p:cNvPr id="4" name="Slide Number Placeholder 3">
            <a:extLst>
              <a:ext uri="{FF2B5EF4-FFF2-40B4-BE49-F238E27FC236}">
                <a16:creationId xmlns:a16="http://schemas.microsoft.com/office/drawing/2014/main" id="{45329A04-8551-4D5A-9CB0-10C17D0FEE08}"/>
              </a:ext>
            </a:extLst>
          </p:cNvPr>
          <p:cNvSpPr>
            <a:spLocks noGrp="1"/>
          </p:cNvSpPr>
          <p:nvPr>
            <p:ph type="sldNum" sz="quarter" idx="12"/>
          </p:nvPr>
        </p:nvSpPr>
        <p:spPr/>
        <p:txBody>
          <a:bodyPr/>
          <a:lstStyle/>
          <a:p>
            <a:pPr>
              <a:defRPr/>
            </a:pPr>
            <a:fld id="{9695C8B4-01A2-485F-8B64-4640E234E3BB}" type="slidenum">
              <a:rPr lang="en-US" altLang="en-US" smtClean="0"/>
              <a:pPr>
                <a:defRPr/>
              </a:pPr>
              <a:t>24</a:t>
            </a:fld>
            <a:endParaRPr lang="en-US" altLang="en-US"/>
          </a:p>
        </p:txBody>
      </p:sp>
      <p:pic>
        <p:nvPicPr>
          <p:cNvPr id="7" name="Picture 6">
            <a:extLst>
              <a:ext uri="{FF2B5EF4-FFF2-40B4-BE49-F238E27FC236}">
                <a16:creationId xmlns:a16="http://schemas.microsoft.com/office/drawing/2014/main" id="{A1DAA06D-D2FA-4C54-AD23-693EE9E7AE1B}"/>
              </a:ext>
            </a:extLst>
          </p:cNvPr>
          <p:cNvPicPr>
            <a:picLocks noChangeAspect="1"/>
          </p:cNvPicPr>
          <p:nvPr/>
        </p:nvPicPr>
        <p:blipFill>
          <a:blip r:embed="rId2"/>
          <a:stretch>
            <a:fillRect/>
          </a:stretch>
        </p:blipFill>
        <p:spPr>
          <a:xfrm>
            <a:off x="1066800" y="3427413"/>
            <a:ext cx="3982278" cy="2438400"/>
          </a:xfrm>
          <a:prstGeom prst="rect">
            <a:avLst/>
          </a:prstGeom>
        </p:spPr>
      </p:pic>
      <p:sp>
        <p:nvSpPr>
          <p:cNvPr id="8" name="TextBox 7">
            <a:extLst>
              <a:ext uri="{FF2B5EF4-FFF2-40B4-BE49-F238E27FC236}">
                <a16:creationId xmlns:a16="http://schemas.microsoft.com/office/drawing/2014/main" id="{C9D94707-3CE3-47FE-8248-00C9CFEBB97E}"/>
              </a:ext>
            </a:extLst>
          </p:cNvPr>
          <p:cNvSpPr txBox="1"/>
          <p:nvPr/>
        </p:nvSpPr>
        <p:spPr>
          <a:xfrm>
            <a:off x="2362200" y="6356350"/>
            <a:ext cx="2355068" cy="369332"/>
          </a:xfrm>
          <a:prstGeom prst="rect">
            <a:avLst/>
          </a:prstGeom>
          <a:noFill/>
        </p:spPr>
        <p:txBody>
          <a:bodyPr wrap="none" rtlCol="0">
            <a:spAutoFit/>
          </a:bodyPr>
          <a:lstStyle/>
          <a:p>
            <a:r>
              <a:rPr lang="en-US" dirty="0">
                <a:solidFill>
                  <a:schemeClr val="accent1"/>
                </a:solidFill>
              </a:rPr>
              <a:t>Increasing Flexibility </a:t>
            </a:r>
            <a:r>
              <a:rPr lang="en-US" dirty="0">
                <a:solidFill>
                  <a:schemeClr val="accent1"/>
                </a:solidFill>
                <a:sym typeface="Wingdings" panose="05000000000000000000" pitchFamily="2" charset="2"/>
              </a:rPr>
              <a:t></a:t>
            </a:r>
            <a:endParaRPr lang="en-US" dirty="0">
              <a:solidFill>
                <a:schemeClr val="accent1"/>
              </a:solidFill>
            </a:endParaRPr>
          </a:p>
        </p:txBody>
      </p:sp>
      <p:sp>
        <p:nvSpPr>
          <p:cNvPr id="9" name="TextBox 8">
            <a:extLst>
              <a:ext uri="{FF2B5EF4-FFF2-40B4-BE49-F238E27FC236}">
                <a16:creationId xmlns:a16="http://schemas.microsoft.com/office/drawing/2014/main" id="{53260461-30AA-41F0-B6B7-997A62B16EED}"/>
              </a:ext>
            </a:extLst>
          </p:cNvPr>
          <p:cNvSpPr txBox="1"/>
          <p:nvPr/>
        </p:nvSpPr>
        <p:spPr>
          <a:xfrm>
            <a:off x="4876800" y="3452884"/>
            <a:ext cx="2353145" cy="369332"/>
          </a:xfrm>
          <a:prstGeom prst="rect">
            <a:avLst/>
          </a:prstGeom>
          <a:noFill/>
        </p:spPr>
        <p:txBody>
          <a:bodyPr wrap="none" rtlCol="0">
            <a:spAutoFit/>
          </a:bodyPr>
          <a:lstStyle/>
          <a:p>
            <a:r>
              <a:rPr lang="en-US" dirty="0">
                <a:solidFill>
                  <a:schemeClr val="accent1"/>
                </a:solidFill>
              </a:rPr>
              <a:t>Test Classification Error</a:t>
            </a:r>
          </a:p>
        </p:txBody>
      </p:sp>
      <p:sp>
        <p:nvSpPr>
          <p:cNvPr id="10" name="TextBox 9">
            <a:extLst>
              <a:ext uri="{FF2B5EF4-FFF2-40B4-BE49-F238E27FC236}">
                <a16:creationId xmlns:a16="http://schemas.microsoft.com/office/drawing/2014/main" id="{9DEAF285-0820-4D96-87C3-F78642E6B0D9}"/>
              </a:ext>
            </a:extLst>
          </p:cNvPr>
          <p:cNvSpPr txBox="1"/>
          <p:nvPr/>
        </p:nvSpPr>
        <p:spPr>
          <a:xfrm>
            <a:off x="4876800" y="5406272"/>
            <a:ext cx="2724272" cy="369332"/>
          </a:xfrm>
          <a:prstGeom prst="rect">
            <a:avLst/>
          </a:prstGeom>
          <a:noFill/>
        </p:spPr>
        <p:txBody>
          <a:bodyPr wrap="none" rtlCol="0">
            <a:spAutoFit/>
          </a:bodyPr>
          <a:lstStyle/>
          <a:p>
            <a:r>
              <a:rPr lang="en-US" dirty="0">
                <a:solidFill>
                  <a:schemeClr val="accent1"/>
                </a:solidFill>
              </a:rPr>
              <a:t>Training Classification Error</a:t>
            </a:r>
          </a:p>
        </p:txBody>
      </p:sp>
      <p:sp>
        <p:nvSpPr>
          <p:cNvPr id="11" name="TextBox 10">
            <a:extLst>
              <a:ext uri="{FF2B5EF4-FFF2-40B4-BE49-F238E27FC236}">
                <a16:creationId xmlns:a16="http://schemas.microsoft.com/office/drawing/2014/main" id="{69EE9F70-C170-45AE-9DB9-CC052EFB50C6}"/>
              </a:ext>
            </a:extLst>
          </p:cNvPr>
          <p:cNvSpPr txBox="1"/>
          <p:nvPr/>
        </p:nvSpPr>
        <p:spPr>
          <a:xfrm>
            <a:off x="4905026" y="4343400"/>
            <a:ext cx="1119217" cy="369332"/>
          </a:xfrm>
          <a:prstGeom prst="rect">
            <a:avLst/>
          </a:prstGeom>
          <a:noFill/>
        </p:spPr>
        <p:txBody>
          <a:bodyPr wrap="none" rtlCol="0">
            <a:spAutoFit/>
          </a:bodyPr>
          <a:lstStyle/>
          <a:p>
            <a:r>
              <a:rPr lang="en-US" dirty="0">
                <a:solidFill>
                  <a:schemeClr val="accent1"/>
                </a:solidFill>
              </a:rPr>
              <a:t>Variability</a:t>
            </a:r>
          </a:p>
        </p:txBody>
      </p:sp>
      <p:sp>
        <p:nvSpPr>
          <p:cNvPr id="5" name="TextBox 4">
            <a:extLst>
              <a:ext uri="{FF2B5EF4-FFF2-40B4-BE49-F238E27FC236}">
                <a16:creationId xmlns:a16="http://schemas.microsoft.com/office/drawing/2014/main" id="{13CBE1AB-4DAE-41B5-A43D-4B523A36E845}"/>
              </a:ext>
            </a:extLst>
          </p:cNvPr>
          <p:cNvSpPr txBox="1"/>
          <p:nvPr/>
        </p:nvSpPr>
        <p:spPr>
          <a:xfrm>
            <a:off x="1981200" y="5816930"/>
            <a:ext cx="3252929" cy="646331"/>
          </a:xfrm>
          <a:prstGeom prst="rect">
            <a:avLst/>
          </a:prstGeom>
          <a:noFill/>
        </p:spPr>
        <p:txBody>
          <a:bodyPr wrap="square" rtlCol="0">
            <a:spAutoFit/>
          </a:bodyPr>
          <a:lstStyle/>
          <a:p>
            <a:r>
              <a:rPr lang="en-US" dirty="0"/>
              <a:t>   30             20             10        1</a:t>
            </a:r>
          </a:p>
          <a:p>
            <a:pPr algn="ctr"/>
            <a:r>
              <a:rPr lang="en-US" dirty="0"/>
              <a:t>K                  </a:t>
            </a:r>
          </a:p>
        </p:txBody>
      </p:sp>
      <p:sp>
        <p:nvSpPr>
          <p:cNvPr id="6" name="TextBox 5">
            <a:extLst>
              <a:ext uri="{FF2B5EF4-FFF2-40B4-BE49-F238E27FC236}">
                <a16:creationId xmlns:a16="http://schemas.microsoft.com/office/drawing/2014/main" id="{5302DC64-F30C-43F0-A57A-7878D33E6796}"/>
              </a:ext>
            </a:extLst>
          </p:cNvPr>
          <p:cNvSpPr txBox="1"/>
          <p:nvPr/>
        </p:nvSpPr>
        <p:spPr>
          <a:xfrm rot="16200000">
            <a:off x="470135" y="4441777"/>
            <a:ext cx="1928990" cy="369332"/>
          </a:xfrm>
          <a:prstGeom prst="rect">
            <a:avLst/>
          </a:prstGeom>
          <a:solidFill>
            <a:schemeClr val="bg1"/>
          </a:solidFill>
        </p:spPr>
        <p:txBody>
          <a:bodyPr wrap="none" rtlCol="0">
            <a:spAutoFit/>
          </a:bodyPr>
          <a:lstStyle/>
          <a:p>
            <a:r>
              <a:rPr lang="en-US" dirty="0"/>
              <a:t>Classification Error</a:t>
            </a:r>
          </a:p>
        </p:txBody>
      </p:sp>
    </p:spTree>
    <p:extLst>
      <p:ext uri="{BB962C8B-B14F-4D97-AF65-F5344CB8AC3E}">
        <p14:creationId xmlns:p14="http://schemas.microsoft.com/office/powerpoint/2010/main" val="1822093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68AEF-5AC3-4D64-9168-4332128E3CAB}"/>
              </a:ext>
            </a:extLst>
          </p:cNvPr>
          <p:cNvSpPr>
            <a:spLocks noGrp="1"/>
          </p:cNvSpPr>
          <p:nvPr>
            <p:ph type="title"/>
          </p:nvPr>
        </p:nvSpPr>
        <p:spPr/>
        <p:txBody>
          <a:bodyPr/>
          <a:lstStyle/>
          <a:p>
            <a:r>
              <a:rPr lang="en-US" dirty="0"/>
              <a:t>Cross Validation with KNN Classifier</a:t>
            </a:r>
          </a:p>
        </p:txBody>
      </p:sp>
      <p:sp>
        <p:nvSpPr>
          <p:cNvPr id="3" name="Content Placeholder 2">
            <a:extLst>
              <a:ext uri="{FF2B5EF4-FFF2-40B4-BE49-F238E27FC236}">
                <a16:creationId xmlns:a16="http://schemas.microsoft.com/office/drawing/2014/main" id="{FC05FF9C-D19C-46E5-99E3-5D517315B975}"/>
              </a:ext>
            </a:extLst>
          </p:cNvPr>
          <p:cNvSpPr>
            <a:spLocks noGrp="1"/>
          </p:cNvSpPr>
          <p:nvPr>
            <p:ph idx="1"/>
          </p:nvPr>
        </p:nvSpPr>
        <p:spPr/>
        <p:txBody>
          <a:bodyPr/>
          <a:lstStyle/>
          <a:p>
            <a:pPr marL="0" indent="0">
              <a:buNone/>
            </a:pPr>
            <a:r>
              <a:rPr lang="en-US" dirty="0"/>
              <a:t>The level of K in KNN can give you very different performance, depending in part on the level of random noise in the data. How an you pick the correct K?</a:t>
            </a:r>
          </a:p>
        </p:txBody>
      </p:sp>
      <p:sp>
        <p:nvSpPr>
          <p:cNvPr id="4" name="Slide Number Placeholder 3">
            <a:extLst>
              <a:ext uri="{FF2B5EF4-FFF2-40B4-BE49-F238E27FC236}">
                <a16:creationId xmlns:a16="http://schemas.microsoft.com/office/drawing/2014/main" id="{CCBAA7E8-E31B-42C7-811C-5D2782385AEB}"/>
              </a:ext>
            </a:extLst>
          </p:cNvPr>
          <p:cNvSpPr>
            <a:spLocks noGrp="1"/>
          </p:cNvSpPr>
          <p:nvPr>
            <p:ph type="sldNum" sz="quarter" idx="12"/>
          </p:nvPr>
        </p:nvSpPr>
        <p:spPr/>
        <p:txBody>
          <a:bodyPr/>
          <a:lstStyle/>
          <a:p>
            <a:pPr>
              <a:defRPr/>
            </a:pPr>
            <a:fld id="{9695C8B4-01A2-485F-8B64-4640E234E3BB}" type="slidenum">
              <a:rPr lang="en-US" altLang="en-US" smtClean="0"/>
              <a:pPr>
                <a:defRPr/>
              </a:pPr>
              <a:t>25</a:t>
            </a:fld>
            <a:endParaRPr lang="en-US" altLang="en-US"/>
          </a:p>
        </p:txBody>
      </p:sp>
    </p:spTree>
    <p:extLst>
      <p:ext uri="{BB962C8B-B14F-4D97-AF65-F5344CB8AC3E}">
        <p14:creationId xmlns:p14="http://schemas.microsoft.com/office/powerpoint/2010/main" val="1047003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02A23-A7DD-440A-A2F5-8C71CA595474}"/>
              </a:ext>
            </a:extLst>
          </p:cNvPr>
          <p:cNvSpPr>
            <a:spLocks noGrp="1"/>
          </p:cNvSpPr>
          <p:nvPr>
            <p:ph type="title"/>
          </p:nvPr>
        </p:nvSpPr>
        <p:spPr/>
        <p:txBody>
          <a:bodyPr/>
          <a:lstStyle/>
          <a:p>
            <a:r>
              <a:rPr lang="en-US" dirty="0"/>
              <a:t>Bayes Classifier</a:t>
            </a:r>
          </a:p>
        </p:txBody>
      </p:sp>
      <p:sp>
        <p:nvSpPr>
          <p:cNvPr id="3" name="Content Placeholder 2">
            <a:extLst>
              <a:ext uri="{FF2B5EF4-FFF2-40B4-BE49-F238E27FC236}">
                <a16:creationId xmlns:a16="http://schemas.microsoft.com/office/drawing/2014/main" id="{9C94B741-F2BF-4F09-A2DC-CD521AE4174B}"/>
              </a:ext>
            </a:extLst>
          </p:cNvPr>
          <p:cNvSpPr>
            <a:spLocks noGrp="1"/>
          </p:cNvSpPr>
          <p:nvPr>
            <p:ph idx="1"/>
          </p:nvPr>
        </p:nvSpPr>
        <p:spPr/>
        <p:txBody>
          <a:bodyPr/>
          <a:lstStyle/>
          <a:p>
            <a:pPr marL="0" indent="0">
              <a:buNone/>
            </a:pPr>
            <a:r>
              <a:rPr lang="en-US" dirty="0"/>
              <a:t>As we said, the average classification error is</a:t>
            </a:r>
          </a:p>
          <a:p>
            <a:pPr marL="0" indent="0">
              <a:buNone/>
            </a:pPr>
            <a:endParaRPr lang="en-US" dirty="0"/>
          </a:p>
          <a:p>
            <a:pPr marL="0" indent="0">
              <a:buNone/>
            </a:pPr>
            <a:endParaRPr lang="en-US" dirty="0"/>
          </a:p>
          <a:p>
            <a:pPr marL="0" indent="0">
              <a:buNone/>
            </a:pPr>
            <a:endParaRPr lang="en-US" dirty="0"/>
          </a:p>
          <a:p>
            <a:pPr marL="0" indent="0">
              <a:buNone/>
            </a:pPr>
            <a:r>
              <a:rPr lang="en-US" dirty="0"/>
              <a:t>A Bayes Classifier is a very simple classifier that minimizes the error, Eq 2.8  </a:t>
            </a:r>
          </a:p>
          <a:p>
            <a:pPr marL="0" indent="0">
              <a:buNone/>
            </a:pPr>
            <a:endParaRPr lang="en-US" dirty="0"/>
          </a:p>
          <a:p>
            <a:pPr marL="0" indent="0">
              <a:buNone/>
            </a:pPr>
            <a:endParaRPr lang="en-US" dirty="0"/>
          </a:p>
          <a:p>
            <a:pPr marL="0" indent="0">
              <a:buNone/>
            </a:pPr>
            <a:r>
              <a:rPr lang="en-US" dirty="0"/>
              <a:t>You pick the class with the highest Pr.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34B99FB5-90F0-4E6A-9115-AD2832F2BE9A}"/>
              </a:ext>
            </a:extLst>
          </p:cNvPr>
          <p:cNvSpPr>
            <a:spLocks noGrp="1"/>
          </p:cNvSpPr>
          <p:nvPr>
            <p:ph type="sldNum" sz="quarter" idx="12"/>
          </p:nvPr>
        </p:nvSpPr>
        <p:spPr/>
        <p:txBody>
          <a:bodyPr/>
          <a:lstStyle/>
          <a:p>
            <a:pPr>
              <a:defRPr/>
            </a:pPr>
            <a:fld id="{9695C8B4-01A2-485F-8B64-4640E234E3BB}" type="slidenum">
              <a:rPr lang="en-US" altLang="en-US" smtClean="0"/>
              <a:pPr>
                <a:defRPr/>
              </a:pPr>
              <a:t>26</a:t>
            </a:fld>
            <a:endParaRPr lang="en-US" altLang="en-US"/>
          </a:p>
        </p:txBody>
      </p:sp>
      <p:pic>
        <p:nvPicPr>
          <p:cNvPr id="7" name="Picture 6">
            <a:extLst>
              <a:ext uri="{FF2B5EF4-FFF2-40B4-BE49-F238E27FC236}">
                <a16:creationId xmlns:a16="http://schemas.microsoft.com/office/drawing/2014/main" id="{D0BAEC49-A1E3-4B8F-B940-287B7958C7A0}"/>
              </a:ext>
            </a:extLst>
          </p:cNvPr>
          <p:cNvPicPr>
            <a:picLocks noChangeAspect="1"/>
          </p:cNvPicPr>
          <p:nvPr/>
        </p:nvPicPr>
        <p:blipFill>
          <a:blip r:embed="rId2"/>
          <a:stretch>
            <a:fillRect/>
          </a:stretch>
        </p:blipFill>
        <p:spPr>
          <a:xfrm>
            <a:off x="990600" y="2950915"/>
            <a:ext cx="6380438" cy="621600"/>
          </a:xfrm>
          <a:prstGeom prst="rect">
            <a:avLst/>
          </a:prstGeom>
        </p:spPr>
      </p:pic>
      <p:pic>
        <p:nvPicPr>
          <p:cNvPr id="8" name="Picture 7">
            <a:extLst>
              <a:ext uri="{FF2B5EF4-FFF2-40B4-BE49-F238E27FC236}">
                <a16:creationId xmlns:a16="http://schemas.microsoft.com/office/drawing/2014/main" id="{678F1F58-7869-4AD3-A1E4-5FDD85D250D1}"/>
              </a:ext>
            </a:extLst>
          </p:cNvPr>
          <p:cNvPicPr>
            <a:picLocks noChangeAspect="1"/>
          </p:cNvPicPr>
          <p:nvPr/>
        </p:nvPicPr>
        <p:blipFill>
          <a:blip r:embed="rId3"/>
          <a:stretch>
            <a:fillRect/>
          </a:stretch>
        </p:blipFill>
        <p:spPr>
          <a:xfrm>
            <a:off x="1371600" y="1416782"/>
            <a:ext cx="6111788" cy="1066800"/>
          </a:xfrm>
          <a:prstGeom prst="rect">
            <a:avLst/>
          </a:prstGeom>
        </p:spPr>
      </p:pic>
      <p:pic>
        <p:nvPicPr>
          <p:cNvPr id="9" name="Picture 8">
            <a:extLst>
              <a:ext uri="{FF2B5EF4-FFF2-40B4-BE49-F238E27FC236}">
                <a16:creationId xmlns:a16="http://schemas.microsoft.com/office/drawing/2014/main" id="{E430B06C-4B48-45F3-9D7B-731AFEA867B7}"/>
              </a:ext>
            </a:extLst>
          </p:cNvPr>
          <p:cNvPicPr>
            <a:picLocks noChangeAspect="1"/>
          </p:cNvPicPr>
          <p:nvPr/>
        </p:nvPicPr>
        <p:blipFill rotWithShape="1">
          <a:blip r:embed="rId4"/>
          <a:srcRect t="-1" r="18497" b="762"/>
          <a:stretch/>
        </p:blipFill>
        <p:spPr>
          <a:xfrm>
            <a:off x="4800600" y="3676323"/>
            <a:ext cx="3487688" cy="2917173"/>
          </a:xfrm>
          <a:prstGeom prst="rect">
            <a:avLst/>
          </a:prstGeom>
        </p:spPr>
      </p:pic>
      <p:sp>
        <p:nvSpPr>
          <p:cNvPr id="10" name="Content Placeholder 2">
            <a:extLst>
              <a:ext uri="{FF2B5EF4-FFF2-40B4-BE49-F238E27FC236}">
                <a16:creationId xmlns:a16="http://schemas.microsoft.com/office/drawing/2014/main" id="{ED6B2439-43E0-48A4-9665-85D424CDBB10}"/>
              </a:ext>
            </a:extLst>
          </p:cNvPr>
          <p:cNvSpPr txBox="1">
            <a:spLocks/>
          </p:cNvSpPr>
          <p:nvPr/>
        </p:nvSpPr>
        <p:spPr bwMode="auto">
          <a:xfrm>
            <a:off x="429986" y="4267200"/>
            <a:ext cx="4370614" cy="210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1800" dirty="0"/>
              <a:t>This is a simulated dataset where </a:t>
            </a:r>
            <a:r>
              <a:rPr lang="en-US" sz="1800" b="1" dirty="0"/>
              <a:t>we know the blue and orange distributions. </a:t>
            </a:r>
            <a:r>
              <a:rPr lang="en-US" sz="1800" dirty="0"/>
              <a:t>Bayes is often used as a benchmark for other classifiers. The purple line is where the probability of blue and orange are both 50%. </a:t>
            </a:r>
          </a:p>
          <a:p>
            <a:pPr marL="0" indent="0">
              <a:buFont typeface="Arial" charset="0"/>
              <a:buNone/>
            </a:pPr>
            <a:endParaRPr lang="en-US" sz="1800" dirty="0"/>
          </a:p>
          <a:p>
            <a:pPr marL="0" indent="0">
              <a:buFont typeface="Arial" charset="0"/>
              <a:buNone/>
            </a:pPr>
            <a:endParaRPr lang="en-US" sz="1800" dirty="0"/>
          </a:p>
          <a:p>
            <a:pPr marL="0" indent="0">
              <a:buFont typeface="Arial" charset="0"/>
              <a:buNone/>
            </a:pPr>
            <a:endParaRPr lang="en-US" sz="1800" dirty="0"/>
          </a:p>
          <a:p>
            <a:pPr marL="0" indent="0">
              <a:buFont typeface="Arial" charset="0"/>
              <a:buNone/>
            </a:pPr>
            <a:endParaRPr lang="en-US" sz="1800" dirty="0"/>
          </a:p>
          <a:p>
            <a:pPr marL="0" indent="0">
              <a:buFont typeface="Arial" charset="0"/>
              <a:buNone/>
            </a:pPr>
            <a:endParaRPr lang="en-US" sz="1800" dirty="0"/>
          </a:p>
        </p:txBody>
      </p:sp>
    </p:spTree>
    <p:extLst>
      <p:ext uri="{BB962C8B-B14F-4D97-AF65-F5344CB8AC3E}">
        <p14:creationId xmlns:p14="http://schemas.microsoft.com/office/powerpoint/2010/main" val="735278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02A23-A7DD-440A-A2F5-8C71CA595474}"/>
              </a:ext>
            </a:extLst>
          </p:cNvPr>
          <p:cNvSpPr>
            <a:spLocks noGrp="1"/>
          </p:cNvSpPr>
          <p:nvPr>
            <p:ph type="title"/>
          </p:nvPr>
        </p:nvSpPr>
        <p:spPr/>
        <p:txBody>
          <a:bodyPr/>
          <a:lstStyle/>
          <a:p>
            <a:r>
              <a:rPr lang="en-US" dirty="0"/>
              <a:t>Bayes Classifier Example</a:t>
            </a:r>
          </a:p>
        </p:txBody>
      </p:sp>
      <p:sp>
        <p:nvSpPr>
          <p:cNvPr id="3" name="Content Placeholder 2">
            <a:extLst>
              <a:ext uri="{FF2B5EF4-FFF2-40B4-BE49-F238E27FC236}">
                <a16:creationId xmlns:a16="http://schemas.microsoft.com/office/drawing/2014/main" id="{9C94B741-F2BF-4F09-A2DC-CD521AE4174B}"/>
              </a:ext>
            </a:extLst>
          </p:cNvPr>
          <p:cNvSpPr>
            <a:spLocks noGrp="1"/>
          </p:cNvSpPr>
          <p:nvPr>
            <p:ph idx="1"/>
          </p:nvPr>
        </p:nvSpPr>
        <p:spPr/>
        <p:txBody>
          <a:bodyPr/>
          <a:lstStyle/>
          <a:p>
            <a:pPr marL="0" indent="0">
              <a:buNone/>
            </a:pPr>
            <a:r>
              <a:rPr lang="en-US" dirty="0"/>
              <a:t>2 classes (green and red) with Gaussian distributions offset by 4. I’m trying to make a prediction at x</a:t>
            </a:r>
            <a:r>
              <a:rPr lang="en-US" baseline="-25000" dirty="0"/>
              <a:t>0</a:t>
            </a:r>
            <a:r>
              <a:rPr lang="en-US" dirty="0"/>
              <a:t> = 2. What class am I likely to be in? </a:t>
            </a:r>
          </a:p>
          <a:p>
            <a:pPr marL="0" indent="0">
              <a:buNone/>
            </a:pPr>
            <a:endParaRPr lang="en-US" dirty="0"/>
          </a:p>
          <a:p>
            <a:pPr marL="0" indent="0">
              <a:buNone/>
            </a:pPr>
            <a:r>
              <a:rPr lang="en-US" dirty="0"/>
              <a:t>What about x</a:t>
            </a:r>
            <a:r>
              <a:rPr lang="en-US" baseline="-25000" dirty="0"/>
              <a:t>0</a:t>
            </a:r>
            <a:r>
              <a:rPr lang="en-US" dirty="0"/>
              <a:t> = 0.1?</a:t>
            </a:r>
          </a:p>
        </p:txBody>
      </p:sp>
      <p:sp>
        <p:nvSpPr>
          <p:cNvPr id="4" name="Slide Number Placeholder 3">
            <a:extLst>
              <a:ext uri="{FF2B5EF4-FFF2-40B4-BE49-F238E27FC236}">
                <a16:creationId xmlns:a16="http://schemas.microsoft.com/office/drawing/2014/main" id="{34B99FB5-90F0-4E6A-9115-AD2832F2BE9A}"/>
              </a:ext>
            </a:extLst>
          </p:cNvPr>
          <p:cNvSpPr>
            <a:spLocks noGrp="1"/>
          </p:cNvSpPr>
          <p:nvPr>
            <p:ph type="sldNum" sz="quarter" idx="12"/>
          </p:nvPr>
        </p:nvSpPr>
        <p:spPr/>
        <p:txBody>
          <a:bodyPr/>
          <a:lstStyle/>
          <a:p>
            <a:pPr>
              <a:defRPr/>
            </a:pPr>
            <a:fld id="{9695C8B4-01A2-485F-8B64-4640E234E3BB}" type="slidenum">
              <a:rPr lang="en-US" altLang="en-US" smtClean="0"/>
              <a:pPr>
                <a:defRPr/>
              </a:pPr>
              <a:t>27</a:t>
            </a:fld>
            <a:endParaRPr lang="en-US" altLang="en-US"/>
          </a:p>
        </p:txBody>
      </p:sp>
      <p:pic>
        <p:nvPicPr>
          <p:cNvPr id="5" name="Picture 4">
            <a:extLst>
              <a:ext uri="{FF2B5EF4-FFF2-40B4-BE49-F238E27FC236}">
                <a16:creationId xmlns:a16="http://schemas.microsoft.com/office/drawing/2014/main" id="{B7EB294B-4469-4EEB-B9A3-3B2B344A31AC}"/>
              </a:ext>
            </a:extLst>
          </p:cNvPr>
          <p:cNvPicPr>
            <a:picLocks noChangeAspect="1"/>
          </p:cNvPicPr>
          <p:nvPr/>
        </p:nvPicPr>
        <p:blipFill>
          <a:blip r:embed="rId2"/>
          <a:stretch>
            <a:fillRect/>
          </a:stretch>
        </p:blipFill>
        <p:spPr>
          <a:xfrm>
            <a:off x="2286000" y="3048000"/>
            <a:ext cx="4063332" cy="2956800"/>
          </a:xfrm>
          <a:prstGeom prst="rect">
            <a:avLst/>
          </a:prstGeom>
        </p:spPr>
      </p:pic>
      <p:sp>
        <p:nvSpPr>
          <p:cNvPr id="6" name="TextBox 5">
            <a:extLst>
              <a:ext uri="{FF2B5EF4-FFF2-40B4-BE49-F238E27FC236}">
                <a16:creationId xmlns:a16="http://schemas.microsoft.com/office/drawing/2014/main" id="{47E80BC4-15D6-4AEA-ACCD-18580A64FFF0}"/>
              </a:ext>
            </a:extLst>
          </p:cNvPr>
          <p:cNvSpPr txBox="1"/>
          <p:nvPr/>
        </p:nvSpPr>
        <p:spPr>
          <a:xfrm>
            <a:off x="4317666" y="5893516"/>
            <a:ext cx="406734" cy="379591"/>
          </a:xfrm>
          <a:prstGeom prst="rect">
            <a:avLst/>
          </a:prstGeom>
          <a:noFill/>
        </p:spPr>
        <p:txBody>
          <a:bodyPr wrap="square" rtlCol="0">
            <a:spAutoFit/>
          </a:bodyPr>
          <a:lstStyle/>
          <a:p>
            <a:r>
              <a:rPr lang="en-US" sz="2800" baseline="-25000" dirty="0"/>
              <a:t>X</a:t>
            </a:r>
          </a:p>
        </p:txBody>
      </p:sp>
    </p:spTree>
    <p:extLst>
      <p:ext uri="{BB962C8B-B14F-4D97-AF65-F5344CB8AC3E}">
        <p14:creationId xmlns:p14="http://schemas.microsoft.com/office/powerpoint/2010/main" val="3806977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0"/>
            <a:ext cx="8229600" cy="1143000"/>
          </a:xfrm>
        </p:spPr>
        <p:txBody>
          <a:bodyPr/>
          <a:lstStyle/>
          <a:p>
            <a:pPr eaLnBrk="1" hangingPunct="1"/>
            <a:r>
              <a:rPr lang="en-US" altLang="en-US" sz="2800" dirty="0"/>
              <a:t>Example: Credit Card Default</a:t>
            </a:r>
          </a:p>
        </p:txBody>
      </p:sp>
      <p:sp>
        <p:nvSpPr>
          <p:cNvPr id="3" name="Content Placeholder 2"/>
          <p:cNvSpPr>
            <a:spLocks noGrp="1"/>
          </p:cNvSpPr>
          <p:nvPr>
            <p:ph idx="1"/>
          </p:nvPr>
        </p:nvSpPr>
        <p:spPr>
          <a:xfrm>
            <a:off x="685800" y="1143000"/>
            <a:ext cx="7772400" cy="5334000"/>
          </a:xfrm>
        </p:spPr>
        <p:txBody>
          <a:bodyPr rtlCol="0">
            <a:noAutofit/>
          </a:bodyPr>
          <a:lstStyle/>
          <a:p>
            <a:pPr marL="0" indent="0" eaLnBrk="1" fontAlgn="auto" hangingPunct="1">
              <a:spcAft>
                <a:spcPts val="0"/>
              </a:spcAft>
              <a:buFont typeface="Arial" charset="0"/>
              <a:buNone/>
              <a:defRPr/>
            </a:pPr>
            <a:endParaRPr lang="en-US" sz="2000" dirty="0"/>
          </a:p>
          <a:p>
            <a:pPr marL="0" indent="0" eaLnBrk="1" fontAlgn="auto" hangingPunct="1">
              <a:spcAft>
                <a:spcPts val="0"/>
              </a:spcAft>
              <a:buFont typeface="Arial" charset="0"/>
              <a:buNone/>
              <a:defRPr/>
            </a:pPr>
            <a:endParaRPr lang="en-US" sz="2000" dirty="0"/>
          </a:p>
          <a:p>
            <a:pPr marL="0" indent="0" eaLnBrk="1" fontAlgn="auto" hangingPunct="1">
              <a:spcAft>
                <a:spcPts val="0"/>
              </a:spcAft>
              <a:buFont typeface="Arial" charset="0"/>
              <a:buNone/>
              <a:defRPr/>
            </a:pPr>
            <a:endParaRPr lang="en-US" sz="2000" dirty="0"/>
          </a:p>
          <a:p>
            <a:pPr marL="0" indent="0" eaLnBrk="1" fontAlgn="auto" hangingPunct="1">
              <a:spcAft>
                <a:spcPts val="0"/>
              </a:spcAft>
              <a:buFont typeface="Arial" charset="0"/>
              <a:buNone/>
              <a:defRPr/>
            </a:pPr>
            <a:endParaRPr lang="en-US" sz="2000" dirty="0"/>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28</a:t>
            </a:fld>
            <a:endParaRPr lang="en-US" alt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512" y="2456089"/>
            <a:ext cx="7038975" cy="338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2"/>
          <p:cNvSpPr txBox="1">
            <a:spLocks/>
          </p:cNvSpPr>
          <p:nvPr/>
        </p:nvSpPr>
        <p:spPr bwMode="auto">
          <a:xfrm>
            <a:off x="492579" y="1295400"/>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fontAlgn="auto" hangingPunct="1">
              <a:spcAft>
                <a:spcPts val="0"/>
              </a:spcAft>
              <a:buFont typeface="Arial" charset="0"/>
              <a:buNone/>
              <a:defRPr/>
            </a:pPr>
            <a:r>
              <a:rPr lang="en-US" dirty="0"/>
              <a:t>Let’s go back to our credit card classification example.</a:t>
            </a:r>
          </a:p>
        </p:txBody>
      </p:sp>
    </p:spTree>
    <p:extLst>
      <p:ext uri="{BB962C8B-B14F-4D97-AF65-F5344CB8AC3E}">
        <p14:creationId xmlns:p14="http://schemas.microsoft.com/office/powerpoint/2010/main" val="1322971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0"/>
            <a:ext cx="8229600" cy="1143000"/>
          </a:xfrm>
        </p:spPr>
        <p:txBody>
          <a:bodyPr/>
          <a:lstStyle/>
          <a:p>
            <a:pPr eaLnBrk="1" hangingPunct="1"/>
            <a:r>
              <a:rPr lang="en-US" altLang="en-US" sz="2800" dirty="0"/>
              <a:t>The Confusion Matrix</a:t>
            </a:r>
          </a:p>
        </p:txBody>
      </p:sp>
      <p:sp>
        <p:nvSpPr>
          <p:cNvPr id="3" name="Content Placeholder 2"/>
          <p:cNvSpPr>
            <a:spLocks noGrp="1"/>
          </p:cNvSpPr>
          <p:nvPr>
            <p:ph idx="1"/>
          </p:nvPr>
        </p:nvSpPr>
        <p:spPr>
          <a:xfrm>
            <a:off x="685800" y="1143000"/>
            <a:ext cx="7772400" cy="5334000"/>
          </a:xfrm>
        </p:spPr>
        <p:txBody>
          <a:bodyPr rtlCol="0">
            <a:noAutofit/>
          </a:bodyPr>
          <a:lstStyle/>
          <a:p>
            <a:pPr marL="0" indent="0" eaLnBrk="1" fontAlgn="auto" hangingPunct="1">
              <a:spcAft>
                <a:spcPts val="0"/>
              </a:spcAft>
              <a:buFont typeface="Arial" charset="0"/>
              <a:buNone/>
              <a:defRPr/>
            </a:pPr>
            <a:r>
              <a:rPr lang="en-US" sz="2000" dirty="0"/>
              <a:t>We can do Cross Validation for Classification Models</a:t>
            </a:r>
          </a:p>
          <a:p>
            <a:pPr marL="0" indent="0" eaLnBrk="1" fontAlgn="auto" hangingPunct="1">
              <a:spcAft>
                <a:spcPts val="0"/>
              </a:spcAft>
              <a:buFont typeface="Arial" charset="0"/>
              <a:buNone/>
              <a:defRPr/>
            </a:pPr>
            <a:endParaRPr lang="en-US" sz="2000" dirty="0"/>
          </a:p>
          <a:p>
            <a:pPr eaLnBrk="1" fontAlgn="auto" hangingPunct="1">
              <a:spcAft>
                <a:spcPts val="0"/>
              </a:spcAft>
              <a:defRPr/>
            </a:pPr>
            <a:r>
              <a:rPr lang="en-US" dirty="0"/>
              <a:t>D</a:t>
            </a:r>
            <a:r>
              <a:rPr lang="en-US" sz="2000" dirty="0"/>
              <a:t>ivide our samples into training samples and test samples</a:t>
            </a:r>
          </a:p>
          <a:p>
            <a:pPr eaLnBrk="1" fontAlgn="auto" hangingPunct="1">
              <a:spcAft>
                <a:spcPts val="0"/>
              </a:spcAft>
              <a:defRPr/>
            </a:pPr>
            <a:r>
              <a:rPr lang="en-US" dirty="0"/>
              <a:t>D</a:t>
            </a:r>
            <a:r>
              <a:rPr lang="en-US" sz="2000" dirty="0"/>
              <a:t>o k-fold cross validation if necessary</a:t>
            </a:r>
          </a:p>
          <a:p>
            <a:pPr eaLnBrk="1" fontAlgn="auto" hangingPunct="1">
              <a:spcAft>
                <a:spcPts val="0"/>
              </a:spcAft>
              <a:defRPr/>
            </a:pPr>
            <a:r>
              <a:rPr lang="en-US" sz="2000" dirty="0"/>
              <a:t>When we run the test samples through our models, we get the following “confusion matrix”</a:t>
            </a:r>
          </a:p>
          <a:p>
            <a:pPr eaLnBrk="1" fontAlgn="auto" hangingPunct="1">
              <a:spcAft>
                <a:spcPts val="0"/>
              </a:spcAft>
              <a:defRPr/>
            </a:pPr>
            <a:endParaRPr lang="en-US" sz="2000" dirty="0"/>
          </a:p>
          <a:p>
            <a:pPr eaLnBrk="1" fontAlgn="auto" hangingPunct="1">
              <a:spcAft>
                <a:spcPts val="0"/>
              </a:spcAft>
              <a:defRPr/>
            </a:pPr>
            <a:endParaRPr lang="en-US" sz="2000" dirty="0"/>
          </a:p>
          <a:p>
            <a:pPr marL="0" indent="0" eaLnBrk="1" fontAlgn="auto" hangingPunct="1">
              <a:spcAft>
                <a:spcPts val="0"/>
              </a:spcAft>
              <a:buFont typeface="Arial" charset="0"/>
              <a:buNone/>
              <a:defRPr/>
            </a:pPr>
            <a:endParaRPr lang="en-US" sz="2000" dirty="0"/>
          </a:p>
          <a:p>
            <a:pPr marL="0" indent="0" eaLnBrk="1" fontAlgn="auto" hangingPunct="1">
              <a:spcAft>
                <a:spcPts val="0"/>
              </a:spcAft>
              <a:buFont typeface="Arial" charset="0"/>
              <a:buNone/>
              <a:defRPr/>
            </a:pPr>
            <a:endParaRPr lang="en-US" sz="2000" dirty="0"/>
          </a:p>
          <a:p>
            <a:pPr marL="0" indent="0" eaLnBrk="1" fontAlgn="auto" hangingPunct="1">
              <a:spcAft>
                <a:spcPts val="0"/>
              </a:spcAft>
              <a:buFont typeface="Arial" charset="0"/>
              <a:buNone/>
              <a:defRPr/>
            </a:pPr>
            <a:endParaRPr lang="en-US" sz="2000" dirty="0"/>
          </a:p>
          <a:p>
            <a:pPr marL="0" indent="0" eaLnBrk="1" fontAlgn="auto" hangingPunct="1">
              <a:spcAft>
                <a:spcPts val="0"/>
              </a:spcAft>
              <a:buFont typeface="Arial" charset="0"/>
              <a:buNone/>
              <a:defRPr/>
            </a:pPr>
            <a:endParaRPr lang="en-US" sz="2000" dirty="0"/>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29</a:t>
            </a:fld>
            <a:endParaRPr lang="en-US" altLang="en-US"/>
          </a:p>
        </p:txBody>
      </p:sp>
      <p:graphicFrame>
        <p:nvGraphicFramePr>
          <p:cNvPr id="6" name="Table 5">
            <a:extLst>
              <a:ext uri="{FF2B5EF4-FFF2-40B4-BE49-F238E27FC236}">
                <a16:creationId xmlns:a16="http://schemas.microsoft.com/office/drawing/2014/main" id="{4A5B07BF-661D-47D6-8406-AE8AD1C5F0D6}"/>
              </a:ext>
            </a:extLst>
          </p:cNvPr>
          <p:cNvGraphicFramePr>
            <a:graphicFrameLocks noGrp="1"/>
          </p:cNvGraphicFramePr>
          <p:nvPr>
            <p:extLst>
              <p:ext uri="{D42A27DB-BD31-4B8C-83A1-F6EECF244321}">
                <p14:modId xmlns:p14="http://schemas.microsoft.com/office/powerpoint/2010/main" val="3076231235"/>
              </p:ext>
            </p:extLst>
          </p:nvPr>
        </p:nvGraphicFramePr>
        <p:xfrm>
          <a:off x="1504950" y="3886200"/>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gridSpan="2">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hMerge="1">
                  <a:txBody>
                    <a:bodyPr/>
                    <a:lstStyle/>
                    <a:p>
                      <a:endParaRPr lang="en-US" dirty="0"/>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Actual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lang="en-US" dirty="0"/>
                        <a:t>No Default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Default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endParaRPr lang="en-US" dirty="0"/>
                    </a:p>
                    <a:p>
                      <a:r>
                        <a:rPr lang="en-US" b="1" dirty="0">
                          <a:solidFill>
                            <a:schemeClr val="bg1"/>
                          </a:solidFill>
                        </a:rPr>
                        <a:t>Predicted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r>
                        <a:rPr lang="en-US" dirty="0"/>
                        <a:t>No Default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9644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vMerge="1">
                  <a:txBody>
                    <a:bodyPr/>
                    <a:lstStyle/>
                    <a:p>
                      <a:endParaRPr lang="en-US" dirty="0"/>
                    </a:p>
                  </a:txBody>
                  <a:tcPr>
                    <a:lnT w="12700" cap="flat" cmpd="sng" algn="ctr">
                      <a:solidFill>
                        <a:schemeClr val="tx1"/>
                      </a:solidFill>
                      <a:prstDash val="solid"/>
                      <a:round/>
                      <a:headEnd type="none" w="med" len="med"/>
                      <a:tailEnd type="none" w="med" len="med"/>
                    </a:lnT>
                  </a:tcPr>
                </a:tc>
                <a:tc>
                  <a:txBody>
                    <a:bodyPr/>
                    <a:lstStyle/>
                    <a:p>
                      <a:r>
                        <a:rPr lang="en-US" dirty="0"/>
                        <a:t>Default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76418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flipH="1">
            <a:off x="2514600" y="4114800"/>
            <a:ext cx="31376" cy="174079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chemeClr val="tx2"/>
                </a:solidFill>
              </a:rPr>
              <a:t>Machine Learning Taxonomy</a:t>
            </a:r>
          </a:p>
        </p:txBody>
      </p:sp>
      <p:sp>
        <p:nvSpPr>
          <p:cNvPr id="4" name="Slide Number Placeholder 3"/>
          <p:cNvSpPr>
            <a:spLocks noGrp="1"/>
          </p:cNvSpPr>
          <p:nvPr>
            <p:ph type="sldNum" sz="quarter" idx="12"/>
          </p:nvPr>
        </p:nvSpPr>
        <p:spPr>
          <a:xfrm>
            <a:off x="6553200" y="6492875"/>
            <a:ext cx="2133600" cy="365125"/>
          </a:xfrm>
        </p:spPr>
        <p:txBody>
          <a:bodyPr/>
          <a:lstStyle/>
          <a:p>
            <a:pPr>
              <a:defRPr/>
            </a:pPr>
            <a:fld id="{CC8EFFDF-A50A-44BE-9F7E-90B33EF365A2}" type="slidenum">
              <a:rPr lang="en-US" altLang="en-US" smtClean="0"/>
              <a:pPr>
                <a:defRPr/>
              </a:pPr>
              <a:t>3</a:t>
            </a:fld>
            <a:endParaRPr lang="en-US" altLang="en-US" dirty="0"/>
          </a:p>
        </p:txBody>
      </p:sp>
      <p:sp>
        <p:nvSpPr>
          <p:cNvPr id="5" name="TextBox 4"/>
          <p:cNvSpPr txBox="1"/>
          <p:nvPr/>
        </p:nvSpPr>
        <p:spPr>
          <a:xfrm>
            <a:off x="3200400" y="990600"/>
            <a:ext cx="1941750" cy="369332"/>
          </a:xfrm>
          <a:prstGeom prst="rect">
            <a:avLst/>
          </a:prstGeom>
          <a:solidFill>
            <a:schemeClr val="accent1">
              <a:lumMod val="20000"/>
              <a:lumOff val="80000"/>
            </a:schemeClr>
          </a:solidFill>
          <a:ln w="38100">
            <a:solidFill>
              <a:schemeClr val="accent1"/>
            </a:solidFill>
          </a:ln>
        </p:spPr>
        <p:txBody>
          <a:bodyPr wrap="none" rtlCol="0">
            <a:spAutoFit/>
          </a:bodyPr>
          <a:lstStyle/>
          <a:p>
            <a:r>
              <a:rPr lang="en-US" dirty="0"/>
              <a:t>Statistical Learning</a:t>
            </a:r>
          </a:p>
        </p:txBody>
      </p:sp>
      <p:cxnSp>
        <p:nvCxnSpPr>
          <p:cNvPr id="7" name="Straight Connector 6"/>
          <p:cNvCxnSpPr/>
          <p:nvPr/>
        </p:nvCxnSpPr>
        <p:spPr>
          <a:xfrm>
            <a:off x="4191000" y="1359932"/>
            <a:ext cx="0" cy="228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1217556" y="1588532"/>
            <a:ext cx="64786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9600" y="1969532"/>
            <a:ext cx="1215910" cy="369332"/>
          </a:xfrm>
          <a:prstGeom prst="rect">
            <a:avLst/>
          </a:prstGeom>
          <a:solidFill>
            <a:schemeClr val="accent1">
              <a:lumMod val="20000"/>
              <a:lumOff val="80000"/>
            </a:schemeClr>
          </a:solidFill>
          <a:ln w="28575">
            <a:solidFill>
              <a:schemeClr val="accent1"/>
            </a:solidFill>
          </a:ln>
        </p:spPr>
        <p:txBody>
          <a:bodyPr wrap="none" rtlCol="0">
            <a:spAutoFit/>
          </a:bodyPr>
          <a:lstStyle/>
          <a:p>
            <a:r>
              <a:rPr lang="en-US" dirty="0"/>
              <a:t>Supervised</a:t>
            </a:r>
          </a:p>
        </p:txBody>
      </p:sp>
      <p:cxnSp>
        <p:nvCxnSpPr>
          <p:cNvPr id="13" name="Straight Connector 12"/>
          <p:cNvCxnSpPr/>
          <p:nvPr/>
        </p:nvCxnSpPr>
        <p:spPr>
          <a:xfrm>
            <a:off x="1219200" y="1588532"/>
            <a:ext cx="0" cy="36933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752600" y="1588532"/>
            <a:ext cx="1140120" cy="369332"/>
          </a:xfrm>
          <a:prstGeom prst="rect">
            <a:avLst/>
          </a:prstGeom>
          <a:noFill/>
        </p:spPr>
        <p:txBody>
          <a:bodyPr wrap="none" rtlCol="0">
            <a:spAutoFit/>
          </a:bodyPr>
          <a:lstStyle/>
          <a:p>
            <a:r>
              <a:rPr lang="en-US" dirty="0"/>
              <a:t>Outcomes</a:t>
            </a:r>
          </a:p>
        </p:txBody>
      </p:sp>
      <p:sp>
        <p:nvSpPr>
          <p:cNvPr id="17" name="TextBox 16"/>
          <p:cNvSpPr txBox="1"/>
          <p:nvPr/>
        </p:nvSpPr>
        <p:spPr>
          <a:xfrm>
            <a:off x="5867400" y="1588532"/>
            <a:ext cx="1463927" cy="369332"/>
          </a:xfrm>
          <a:prstGeom prst="rect">
            <a:avLst/>
          </a:prstGeom>
          <a:noFill/>
        </p:spPr>
        <p:txBody>
          <a:bodyPr wrap="none" rtlCol="0">
            <a:spAutoFit/>
          </a:bodyPr>
          <a:lstStyle/>
          <a:p>
            <a:r>
              <a:rPr lang="en-US" dirty="0"/>
              <a:t>No Outcomes</a:t>
            </a:r>
          </a:p>
        </p:txBody>
      </p:sp>
      <p:sp>
        <p:nvSpPr>
          <p:cNvPr id="19" name="TextBox 18"/>
          <p:cNvSpPr txBox="1"/>
          <p:nvPr/>
        </p:nvSpPr>
        <p:spPr>
          <a:xfrm>
            <a:off x="6934200" y="1981200"/>
            <a:ext cx="1469185" cy="369332"/>
          </a:xfrm>
          <a:prstGeom prst="rect">
            <a:avLst/>
          </a:prstGeom>
          <a:solidFill>
            <a:schemeClr val="accent1">
              <a:lumMod val="20000"/>
              <a:lumOff val="80000"/>
            </a:schemeClr>
          </a:solidFill>
          <a:ln w="28575">
            <a:solidFill>
              <a:schemeClr val="accent1"/>
            </a:solidFill>
          </a:ln>
        </p:spPr>
        <p:txBody>
          <a:bodyPr wrap="none" rtlCol="0">
            <a:spAutoFit/>
          </a:bodyPr>
          <a:lstStyle/>
          <a:p>
            <a:r>
              <a:rPr lang="en-US" dirty="0"/>
              <a:t>Unsupervised</a:t>
            </a:r>
          </a:p>
        </p:txBody>
      </p:sp>
      <p:cxnSp>
        <p:nvCxnSpPr>
          <p:cNvPr id="20" name="Straight Connector 19"/>
          <p:cNvCxnSpPr/>
          <p:nvPr/>
        </p:nvCxnSpPr>
        <p:spPr>
          <a:xfrm flipH="1">
            <a:off x="7696200" y="1600200"/>
            <a:ext cx="1645" cy="35766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62000" y="2350532"/>
            <a:ext cx="0" cy="26086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09600" y="3505200"/>
            <a:ext cx="1201291" cy="646331"/>
          </a:xfrm>
          <a:prstGeom prst="rect">
            <a:avLst/>
          </a:prstGeom>
          <a:solidFill>
            <a:schemeClr val="accent1">
              <a:lumMod val="20000"/>
              <a:lumOff val="80000"/>
            </a:schemeClr>
          </a:solidFill>
          <a:ln w="28575">
            <a:solidFill>
              <a:schemeClr val="accent1"/>
            </a:solidFill>
          </a:ln>
        </p:spPr>
        <p:txBody>
          <a:bodyPr wrap="none" rtlCol="0">
            <a:spAutoFit/>
          </a:bodyPr>
          <a:lstStyle/>
          <a:p>
            <a:r>
              <a:rPr lang="en-US" dirty="0"/>
              <a:t>Parametric</a:t>
            </a:r>
          </a:p>
          <a:p>
            <a:r>
              <a:rPr lang="en-US" dirty="0"/>
              <a:t>Estimation</a:t>
            </a:r>
          </a:p>
        </p:txBody>
      </p:sp>
      <p:sp>
        <p:nvSpPr>
          <p:cNvPr id="23" name="TextBox 22"/>
          <p:cNvSpPr txBox="1"/>
          <p:nvPr/>
        </p:nvSpPr>
        <p:spPr>
          <a:xfrm>
            <a:off x="2424453" y="3505200"/>
            <a:ext cx="1664558" cy="646331"/>
          </a:xfrm>
          <a:prstGeom prst="rect">
            <a:avLst/>
          </a:prstGeom>
          <a:solidFill>
            <a:schemeClr val="accent1">
              <a:lumMod val="20000"/>
              <a:lumOff val="80000"/>
            </a:schemeClr>
          </a:solidFill>
          <a:ln w="28575">
            <a:solidFill>
              <a:schemeClr val="accent1"/>
            </a:solidFill>
          </a:ln>
        </p:spPr>
        <p:txBody>
          <a:bodyPr wrap="none" rtlCol="0">
            <a:spAutoFit/>
          </a:bodyPr>
          <a:lstStyle/>
          <a:p>
            <a:r>
              <a:rPr lang="en-US" dirty="0"/>
              <a:t>Non-Parametric</a:t>
            </a:r>
          </a:p>
          <a:p>
            <a:r>
              <a:rPr lang="en-US" dirty="0"/>
              <a:t>Estimation</a:t>
            </a:r>
          </a:p>
        </p:txBody>
      </p:sp>
      <p:sp>
        <p:nvSpPr>
          <p:cNvPr id="24" name="TextBox 23"/>
          <p:cNvSpPr txBox="1"/>
          <p:nvPr/>
        </p:nvSpPr>
        <p:spPr>
          <a:xfrm>
            <a:off x="4410310" y="2677636"/>
            <a:ext cx="1405321" cy="369332"/>
          </a:xfrm>
          <a:prstGeom prst="rect">
            <a:avLst/>
          </a:prstGeom>
          <a:solidFill>
            <a:schemeClr val="accent1">
              <a:lumMod val="20000"/>
              <a:lumOff val="80000"/>
            </a:schemeClr>
          </a:solidFill>
          <a:ln w="28575">
            <a:solidFill>
              <a:schemeClr val="accent1"/>
            </a:solidFill>
          </a:ln>
        </p:spPr>
        <p:txBody>
          <a:bodyPr wrap="none" rtlCol="0">
            <a:spAutoFit/>
          </a:bodyPr>
          <a:lstStyle/>
          <a:p>
            <a:r>
              <a:rPr lang="en-US" dirty="0"/>
              <a:t>Classification</a:t>
            </a:r>
          </a:p>
        </p:txBody>
      </p:sp>
      <p:cxnSp>
        <p:nvCxnSpPr>
          <p:cNvPr id="25" name="Straight Connector 24"/>
          <p:cNvCxnSpPr/>
          <p:nvPr/>
        </p:nvCxnSpPr>
        <p:spPr>
          <a:xfrm>
            <a:off x="7162800" y="2350532"/>
            <a:ext cx="0" cy="1442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a:off x="749300" y="4151531"/>
            <a:ext cx="12700" cy="26029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38200" y="4103132"/>
            <a:ext cx="821059" cy="369332"/>
          </a:xfrm>
          <a:prstGeom prst="rect">
            <a:avLst/>
          </a:prstGeom>
          <a:noFill/>
        </p:spPr>
        <p:txBody>
          <a:bodyPr wrap="none" rtlCol="0">
            <a:spAutoFit/>
          </a:bodyPr>
          <a:lstStyle/>
          <a:p>
            <a:r>
              <a:rPr lang="en-US" dirty="0"/>
              <a:t>y = f(x)</a:t>
            </a:r>
          </a:p>
        </p:txBody>
      </p:sp>
      <p:sp>
        <p:nvSpPr>
          <p:cNvPr id="31" name="TextBox 30"/>
          <p:cNvSpPr txBox="1"/>
          <p:nvPr/>
        </p:nvSpPr>
        <p:spPr>
          <a:xfrm>
            <a:off x="2653053" y="4103132"/>
            <a:ext cx="1461747" cy="646331"/>
          </a:xfrm>
          <a:prstGeom prst="rect">
            <a:avLst/>
          </a:prstGeom>
          <a:noFill/>
        </p:spPr>
        <p:txBody>
          <a:bodyPr wrap="none" rtlCol="0">
            <a:spAutoFit/>
          </a:bodyPr>
          <a:lstStyle/>
          <a:p>
            <a:r>
              <a:rPr lang="en-US" dirty="0"/>
              <a:t>non-equation</a:t>
            </a:r>
          </a:p>
          <a:p>
            <a:r>
              <a:rPr lang="en-US" dirty="0"/>
              <a:t>based</a:t>
            </a:r>
          </a:p>
        </p:txBody>
      </p:sp>
      <p:cxnSp>
        <p:nvCxnSpPr>
          <p:cNvPr id="26" name="Straight Connector 25"/>
          <p:cNvCxnSpPr/>
          <p:nvPr/>
        </p:nvCxnSpPr>
        <p:spPr>
          <a:xfrm>
            <a:off x="4648200" y="3048000"/>
            <a:ext cx="0" cy="32766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29227" y="2618601"/>
            <a:ext cx="1351973" cy="646331"/>
          </a:xfrm>
          <a:prstGeom prst="rect">
            <a:avLst/>
          </a:prstGeom>
          <a:solidFill>
            <a:schemeClr val="accent1">
              <a:lumMod val="20000"/>
              <a:lumOff val="80000"/>
            </a:schemeClr>
          </a:solidFill>
          <a:ln w="28575">
            <a:solidFill>
              <a:schemeClr val="accent1"/>
            </a:solidFill>
          </a:ln>
        </p:spPr>
        <p:txBody>
          <a:bodyPr wrap="none" rtlCol="0">
            <a:spAutoFit/>
          </a:bodyPr>
          <a:lstStyle/>
          <a:p>
            <a:r>
              <a:rPr lang="en-US" dirty="0"/>
              <a:t>Quantitative</a:t>
            </a:r>
          </a:p>
          <a:p>
            <a:r>
              <a:rPr lang="en-US" dirty="0"/>
              <a:t>Estimation</a:t>
            </a:r>
          </a:p>
        </p:txBody>
      </p:sp>
      <p:cxnSp>
        <p:nvCxnSpPr>
          <p:cNvPr id="33" name="Straight Connector 32"/>
          <p:cNvCxnSpPr/>
          <p:nvPr/>
        </p:nvCxnSpPr>
        <p:spPr>
          <a:xfrm flipH="1">
            <a:off x="1981200" y="2655332"/>
            <a:ext cx="240371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62000" y="3232666"/>
            <a:ext cx="0" cy="26086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38200" y="4495800"/>
            <a:ext cx="1191352" cy="261610"/>
          </a:xfrm>
          <a:prstGeom prst="rect">
            <a:avLst/>
          </a:prstGeom>
          <a:solidFill>
            <a:srgbClr val="00B050">
              <a:alpha val="76863"/>
            </a:srgbClr>
          </a:solidFill>
          <a:ln>
            <a:solidFill>
              <a:schemeClr val="accent1"/>
            </a:solidFill>
          </a:ln>
        </p:spPr>
        <p:txBody>
          <a:bodyPr wrap="none" rtlCol="0">
            <a:spAutoFit/>
          </a:bodyPr>
          <a:lstStyle/>
          <a:p>
            <a:r>
              <a:rPr lang="en-US" sz="1100" dirty="0"/>
              <a:t>Linear Regression</a:t>
            </a:r>
          </a:p>
        </p:txBody>
      </p:sp>
      <p:sp>
        <p:nvSpPr>
          <p:cNvPr id="42" name="TextBox 41"/>
          <p:cNvSpPr txBox="1"/>
          <p:nvPr/>
        </p:nvSpPr>
        <p:spPr>
          <a:xfrm>
            <a:off x="838200" y="4876800"/>
            <a:ext cx="1157689" cy="261610"/>
          </a:xfrm>
          <a:prstGeom prst="rect">
            <a:avLst/>
          </a:prstGeom>
          <a:solidFill>
            <a:srgbClr val="00B050"/>
          </a:solidFill>
          <a:ln>
            <a:solidFill>
              <a:schemeClr val="accent1"/>
            </a:solidFill>
          </a:ln>
        </p:spPr>
        <p:txBody>
          <a:bodyPr wrap="none" rtlCol="0">
            <a:spAutoFit/>
          </a:bodyPr>
          <a:lstStyle/>
          <a:p>
            <a:r>
              <a:rPr lang="en-US" sz="1100" dirty="0"/>
              <a:t>Ridge Regression</a:t>
            </a:r>
          </a:p>
        </p:txBody>
      </p:sp>
      <p:sp>
        <p:nvSpPr>
          <p:cNvPr id="44" name="TextBox 43"/>
          <p:cNvSpPr txBox="1"/>
          <p:nvPr/>
        </p:nvSpPr>
        <p:spPr>
          <a:xfrm>
            <a:off x="838200" y="5289322"/>
            <a:ext cx="546945" cy="261610"/>
          </a:xfrm>
          <a:prstGeom prst="rect">
            <a:avLst/>
          </a:prstGeom>
          <a:solidFill>
            <a:srgbClr val="00B050"/>
          </a:solidFill>
          <a:ln>
            <a:solidFill>
              <a:schemeClr val="accent1"/>
            </a:solidFill>
          </a:ln>
        </p:spPr>
        <p:txBody>
          <a:bodyPr wrap="none" rtlCol="0">
            <a:spAutoFit/>
          </a:bodyPr>
          <a:lstStyle/>
          <a:p>
            <a:r>
              <a:rPr lang="en-US" sz="1100" dirty="0"/>
              <a:t>LASSO</a:t>
            </a:r>
          </a:p>
        </p:txBody>
      </p:sp>
      <p:sp>
        <p:nvSpPr>
          <p:cNvPr id="45" name="TextBox 44"/>
          <p:cNvSpPr txBox="1"/>
          <p:nvPr/>
        </p:nvSpPr>
        <p:spPr>
          <a:xfrm>
            <a:off x="838200" y="5670322"/>
            <a:ext cx="585417" cy="261610"/>
          </a:xfrm>
          <a:prstGeom prst="rect">
            <a:avLst/>
          </a:prstGeom>
          <a:solidFill>
            <a:srgbClr val="00B050"/>
          </a:solidFill>
          <a:ln>
            <a:solidFill>
              <a:schemeClr val="accent1"/>
            </a:solidFill>
          </a:ln>
        </p:spPr>
        <p:txBody>
          <a:bodyPr wrap="none" rtlCol="0">
            <a:spAutoFit/>
          </a:bodyPr>
          <a:lstStyle/>
          <a:p>
            <a:r>
              <a:rPr lang="en-US" sz="1100" dirty="0"/>
              <a:t>Splines</a:t>
            </a:r>
          </a:p>
        </p:txBody>
      </p:sp>
      <p:sp>
        <p:nvSpPr>
          <p:cNvPr id="48" name="TextBox 47"/>
          <p:cNvSpPr txBox="1"/>
          <p:nvPr/>
        </p:nvSpPr>
        <p:spPr>
          <a:xfrm>
            <a:off x="2705175" y="4773424"/>
            <a:ext cx="1095172" cy="261610"/>
          </a:xfrm>
          <a:prstGeom prst="rect">
            <a:avLst/>
          </a:prstGeom>
          <a:solidFill>
            <a:srgbClr val="00B050">
              <a:alpha val="76863"/>
            </a:srgbClr>
          </a:solidFill>
          <a:ln>
            <a:solidFill>
              <a:schemeClr val="accent1"/>
            </a:solidFill>
          </a:ln>
        </p:spPr>
        <p:txBody>
          <a:bodyPr wrap="none" rtlCol="0">
            <a:spAutoFit/>
          </a:bodyPr>
          <a:lstStyle/>
          <a:p>
            <a:r>
              <a:rPr lang="en-US" sz="1100" dirty="0"/>
              <a:t>KNN Regression</a:t>
            </a:r>
          </a:p>
        </p:txBody>
      </p:sp>
      <p:sp>
        <p:nvSpPr>
          <p:cNvPr id="49" name="TextBox 48"/>
          <p:cNvSpPr txBox="1"/>
          <p:nvPr/>
        </p:nvSpPr>
        <p:spPr>
          <a:xfrm>
            <a:off x="2705175" y="5176391"/>
            <a:ext cx="758541" cy="261610"/>
          </a:xfrm>
          <a:prstGeom prst="rect">
            <a:avLst/>
          </a:prstGeom>
          <a:solidFill>
            <a:srgbClr val="00B050">
              <a:alpha val="76863"/>
            </a:srgbClr>
          </a:solidFill>
          <a:ln>
            <a:solidFill>
              <a:schemeClr val="accent1"/>
            </a:solidFill>
          </a:ln>
        </p:spPr>
        <p:txBody>
          <a:bodyPr wrap="none" rtlCol="0">
            <a:spAutoFit/>
          </a:bodyPr>
          <a:lstStyle/>
          <a:p>
            <a:r>
              <a:rPr lang="en-US" sz="1100" dirty="0"/>
              <a:t>Clustering</a:t>
            </a:r>
          </a:p>
        </p:txBody>
      </p:sp>
      <p:sp>
        <p:nvSpPr>
          <p:cNvPr id="50" name="TextBox 49"/>
          <p:cNvSpPr txBox="1"/>
          <p:nvPr/>
        </p:nvSpPr>
        <p:spPr>
          <a:xfrm>
            <a:off x="2705175" y="5529590"/>
            <a:ext cx="1013419"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Decision Trees</a:t>
            </a:r>
          </a:p>
        </p:txBody>
      </p:sp>
      <p:sp>
        <p:nvSpPr>
          <p:cNvPr id="53" name="TextBox 52"/>
          <p:cNvSpPr txBox="1"/>
          <p:nvPr/>
        </p:nvSpPr>
        <p:spPr>
          <a:xfrm>
            <a:off x="4800600" y="3188732"/>
            <a:ext cx="1261884" cy="261610"/>
          </a:xfrm>
          <a:prstGeom prst="rect">
            <a:avLst/>
          </a:prstGeom>
          <a:solidFill>
            <a:srgbClr val="FFFF00"/>
          </a:solidFill>
          <a:ln>
            <a:solidFill>
              <a:schemeClr val="accent1"/>
            </a:solidFill>
          </a:ln>
        </p:spPr>
        <p:txBody>
          <a:bodyPr wrap="none" rtlCol="0">
            <a:spAutoFit/>
          </a:bodyPr>
          <a:lstStyle/>
          <a:p>
            <a:r>
              <a:rPr lang="en-US" sz="1100" dirty="0"/>
              <a:t>Logistic Regression</a:t>
            </a:r>
          </a:p>
        </p:txBody>
      </p:sp>
      <p:sp>
        <p:nvSpPr>
          <p:cNvPr id="54" name="TextBox 53"/>
          <p:cNvSpPr txBox="1"/>
          <p:nvPr/>
        </p:nvSpPr>
        <p:spPr>
          <a:xfrm>
            <a:off x="4800600" y="3657600"/>
            <a:ext cx="729687" cy="261610"/>
          </a:xfrm>
          <a:prstGeom prst="rect">
            <a:avLst/>
          </a:prstGeom>
          <a:solidFill>
            <a:srgbClr val="FFFF00"/>
          </a:solidFill>
          <a:ln>
            <a:solidFill>
              <a:schemeClr val="accent1"/>
            </a:solidFill>
          </a:ln>
        </p:spPr>
        <p:txBody>
          <a:bodyPr wrap="none" rtlCol="0">
            <a:spAutoFit/>
          </a:bodyPr>
          <a:lstStyle/>
          <a:p>
            <a:r>
              <a:rPr lang="en-US" sz="1100" dirty="0"/>
              <a:t>LDA/QDA</a:t>
            </a:r>
          </a:p>
        </p:txBody>
      </p:sp>
      <p:sp>
        <p:nvSpPr>
          <p:cNvPr id="59" name="TextBox 58"/>
          <p:cNvSpPr txBox="1"/>
          <p:nvPr/>
        </p:nvSpPr>
        <p:spPr>
          <a:xfrm>
            <a:off x="7272516" y="2579132"/>
            <a:ext cx="758541" cy="261610"/>
          </a:xfrm>
          <a:prstGeom prst="rect">
            <a:avLst/>
          </a:prstGeom>
          <a:solidFill>
            <a:srgbClr val="00B050">
              <a:alpha val="76863"/>
            </a:srgbClr>
          </a:solidFill>
          <a:ln>
            <a:solidFill>
              <a:schemeClr val="accent1"/>
            </a:solidFill>
          </a:ln>
        </p:spPr>
        <p:txBody>
          <a:bodyPr wrap="none" rtlCol="0">
            <a:spAutoFit/>
          </a:bodyPr>
          <a:lstStyle/>
          <a:p>
            <a:r>
              <a:rPr lang="en-US" sz="1100" dirty="0"/>
              <a:t>Clustering</a:t>
            </a:r>
          </a:p>
        </p:txBody>
      </p:sp>
      <p:sp>
        <p:nvSpPr>
          <p:cNvPr id="60" name="TextBox 59"/>
          <p:cNvSpPr txBox="1"/>
          <p:nvPr/>
        </p:nvSpPr>
        <p:spPr>
          <a:xfrm>
            <a:off x="7272516" y="2982099"/>
            <a:ext cx="912429" cy="430887"/>
          </a:xfrm>
          <a:prstGeom prst="rect">
            <a:avLst/>
          </a:prstGeom>
          <a:solidFill>
            <a:srgbClr val="00B050">
              <a:alpha val="76863"/>
            </a:srgbClr>
          </a:solidFill>
          <a:ln>
            <a:solidFill>
              <a:schemeClr val="accent1"/>
            </a:solidFill>
          </a:ln>
        </p:spPr>
        <p:txBody>
          <a:bodyPr wrap="none" rtlCol="0">
            <a:spAutoFit/>
          </a:bodyPr>
          <a:lstStyle/>
          <a:p>
            <a:r>
              <a:rPr lang="en-US" sz="1100" dirty="0"/>
              <a:t>Principal </a:t>
            </a:r>
          </a:p>
          <a:p>
            <a:r>
              <a:rPr lang="en-US" sz="1100" dirty="0"/>
              <a:t>Components</a:t>
            </a:r>
          </a:p>
        </p:txBody>
      </p:sp>
      <p:cxnSp>
        <p:nvCxnSpPr>
          <p:cNvPr id="51" name="Straight Connector 50"/>
          <p:cNvCxnSpPr>
            <a:stCxn id="23" idx="1"/>
            <a:endCxn id="22" idx="3"/>
          </p:cNvCxnSpPr>
          <p:nvPr/>
        </p:nvCxnSpPr>
        <p:spPr>
          <a:xfrm flipH="1">
            <a:off x="1810891" y="3828366"/>
            <a:ext cx="61356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506921" y="4379552"/>
            <a:ext cx="1961884" cy="1600438"/>
          </a:xfrm>
          <a:prstGeom prst="rect">
            <a:avLst/>
          </a:prstGeom>
          <a:solidFill>
            <a:schemeClr val="accent1">
              <a:lumMod val="20000"/>
              <a:lumOff val="80000"/>
            </a:schemeClr>
          </a:solidFill>
          <a:ln w="38100">
            <a:solidFill>
              <a:srgbClr val="0070C0"/>
            </a:solidFill>
          </a:ln>
        </p:spPr>
        <p:txBody>
          <a:bodyPr wrap="none" rtlCol="0">
            <a:spAutoFit/>
          </a:bodyPr>
          <a:lstStyle/>
          <a:p>
            <a:r>
              <a:rPr lang="en-US" u="sng" dirty="0"/>
              <a:t>Common Elements</a:t>
            </a:r>
          </a:p>
          <a:p>
            <a:pPr marL="285750" indent="-285750">
              <a:buFont typeface="Arial" panose="020B0604020202020204" pitchFamily="34" charset="0"/>
              <a:buChar char="•"/>
            </a:pPr>
            <a:r>
              <a:rPr lang="en-US" sz="1600" dirty="0"/>
              <a:t>Cross Validation</a:t>
            </a:r>
          </a:p>
          <a:p>
            <a:pPr marL="285750" indent="-285750">
              <a:buFont typeface="Arial" panose="020B0604020202020204" pitchFamily="34" charset="0"/>
              <a:buChar char="•"/>
            </a:pPr>
            <a:r>
              <a:rPr lang="en-US" sz="1600" dirty="0"/>
              <a:t>Feature Selection</a:t>
            </a:r>
          </a:p>
          <a:p>
            <a:pPr marL="285750" indent="-285750">
              <a:buFont typeface="Arial" panose="020B0604020202020204" pitchFamily="34" charset="0"/>
              <a:buChar char="•"/>
            </a:pPr>
            <a:r>
              <a:rPr lang="en-US" sz="1600" dirty="0"/>
              <a:t>Gradient Descent</a:t>
            </a:r>
          </a:p>
          <a:p>
            <a:pPr marL="285750" indent="-285750">
              <a:buFont typeface="Arial" panose="020B0604020202020204" pitchFamily="34" charset="0"/>
              <a:buChar char="•"/>
            </a:pPr>
            <a:r>
              <a:rPr lang="en-US" sz="1600" dirty="0"/>
              <a:t>Bootstrap</a:t>
            </a:r>
          </a:p>
          <a:p>
            <a:pPr marL="285750" indent="-285750">
              <a:buFont typeface="Arial" panose="020B0604020202020204" pitchFamily="34" charset="0"/>
              <a:buChar char="•"/>
            </a:pPr>
            <a:r>
              <a:rPr lang="en-US" sz="1600" dirty="0"/>
              <a:t>Boosting</a:t>
            </a:r>
          </a:p>
        </p:txBody>
      </p:sp>
      <p:sp>
        <p:nvSpPr>
          <p:cNvPr id="61" name="TextBox 60"/>
          <p:cNvSpPr txBox="1"/>
          <p:nvPr/>
        </p:nvSpPr>
        <p:spPr>
          <a:xfrm>
            <a:off x="1905000" y="2579132"/>
            <a:ext cx="1316386" cy="646331"/>
          </a:xfrm>
          <a:prstGeom prst="rect">
            <a:avLst/>
          </a:prstGeom>
          <a:noFill/>
        </p:spPr>
        <p:txBody>
          <a:bodyPr wrap="none" rtlCol="0">
            <a:spAutoFit/>
          </a:bodyPr>
          <a:lstStyle/>
          <a:p>
            <a:r>
              <a:rPr lang="en-US" dirty="0"/>
              <a:t>Outcome</a:t>
            </a:r>
          </a:p>
          <a:p>
            <a:r>
              <a:rPr lang="en-US" dirty="0"/>
              <a:t>is a Number</a:t>
            </a:r>
          </a:p>
        </p:txBody>
      </p:sp>
      <p:sp>
        <p:nvSpPr>
          <p:cNvPr id="65" name="TextBox 64"/>
          <p:cNvSpPr txBox="1"/>
          <p:nvPr/>
        </p:nvSpPr>
        <p:spPr>
          <a:xfrm>
            <a:off x="3403204" y="2579132"/>
            <a:ext cx="1050352" cy="646331"/>
          </a:xfrm>
          <a:prstGeom prst="rect">
            <a:avLst/>
          </a:prstGeom>
          <a:noFill/>
        </p:spPr>
        <p:txBody>
          <a:bodyPr wrap="none" rtlCol="0">
            <a:spAutoFit/>
          </a:bodyPr>
          <a:lstStyle/>
          <a:p>
            <a:r>
              <a:rPr lang="en-US" dirty="0"/>
              <a:t>Outcome</a:t>
            </a:r>
          </a:p>
          <a:p>
            <a:r>
              <a:rPr lang="en-US" dirty="0"/>
              <a:t>is a Class</a:t>
            </a:r>
          </a:p>
        </p:txBody>
      </p:sp>
      <p:sp>
        <p:nvSpPr>
          <p:cNvPr id="62" name="TextBox 61"/>
          <p:cNvSpPr txBox="1"/>
          <p:nvPr/>
        </p:nvSpPr>
        <p:spPr>
          <a:xfrm>
            <a:off x="838200" y="6062990"/>
            <a:ext cx="841897"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Time Series</a:t>
            </a:r>
          </a:p>
        </p:txBody>
      </p:sp>
      <p:sp>
        <p:nvSpPr>
          <p:cNvPr id="69" name="TextBox 68"/>
          <p:cNvSpPr txBox="1"/>
          <p:nvPr/>
        </p:nvSpPr>
        <p:spPr>
          <a:xfrm>
            <a:off x="4800600" y="5148590"/>
            <a:ext cx="1013419"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Decision Trees</a:t>
            </a:r>
          </a:p>
        </p:txBody>
      </p:sp>
      <p:sp>
        <p:nvSpPr>
          <p:cNvPr id="70" name="TextBox 69"/>
          <p:cNvSpPr txBox="1"/>
          <p:nvPr/>
        </p:nvSpPr>
        <p:spPr>
          <a:xfrm>
            <a:off x="4799746" y="5627132"/>
            <a:ext cx="864339"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Neural Nets</a:t>
            </a:r>
          </a:p>
        </p:txBody>
      </p:sp>
      <p:sp>
        <p:nvSpPr>
          <p:cNvPr id="71" name="TextBox 70"/>
          <p:cNvSpPr txBox="1"/>
          <p:nvPr/>
        </p:nvSpPr>
        <p:spPr>
          <a:xfrm>
            <a:off x="4797394" y="6062990"/>
            <a:ext cx="1265090"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Bayesian Modeling</a:t>
            </a:r>
          </a:p>
        </p:txBody>
      </p:sp>
      <p:sp>
        <p:nvSpPr>
          <p:cNvPr id="72" name="TextBox 71"/>
          <p:cNvSpPr txBox="1"/>
          <p:nvPr/>
        </p:nvSpPr>
        <p:spPr>
          <a:xfrm>
            <a:off x="4800600" y="4114800"/>
            <a:ext cx="1217000" cy="261610"/>
          </a:xfrm>
          <a:prstGeom prst="rect">
            <a:avLst/>
          </a:prstGeom>
          <a:solidFill>
            <a:srgbClr val="FFFF00"/>
          </a:solidFill>
          <a:ln>
            <a:solidFill>
              <a:schemeClr val="accent1"/>
            </a:solidFill>
          </a:ln>
        </p:spPr>
        <p:txBody>
          <a:bodyPr wrap="none" rtlCol="0">
            <a:spAutoFit/>
          </a:bodyPr>
          <a:lstStyle/>
          <a:p>
            <a:r>
              <a:rPr lang="en-US" sz="1100" dirty="0"/>
              <a:t>KNN Classification</a:t>
            </a:r>
          </a:p>
        </p:txBody>
      </p:sp>
      <p:sp>
        <p:nvSpPr>
          <p:cNvPr id="73" name="TextBox 72"/>
          <p:cNvSpPr txBox="1"/>
          <p:nvPr/>
        </p:nvSpPr>
        <p:spPr>
          <a:xfrm>
            <a:off x="4800600" y="4648200"/>
            <a:ext cx="449162"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SVM</a:t>
            </a:r>
          </a:p>
        </p:txBody>
      </p:sp>
      <p:sp>
        <p:nvSpPr>
          <p:cNvPr id="47" name="TextBox 46"/>
          <p:cNvSpPr txBox="1"/>
          <p:nvPr/>
        </p:nvSpPr>
        <p:spPr>
          <a:xfrm>
            <a:off x="7284481" y="3531513"/>
            <a:ext cx="1577676"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Bayesian Belief Network</a:t>
            </a:r>
          </a:p>
        </p:txBody>
      </p:sp>
      <p:sp>
        <p:nvSpPr>
          <p:cNvPr id="52" name="Rectangle 51">
            <a:extLst>
              <a:ext uri="{FF2B5EF4-FFF2-40B4-BE49-F238E27FC236}">
                <a16:creationId xmlns:a16="http://schemas.microsoft.com/office/drawing/2014/main" id="{055ED8F2-DAF8-4BEB-8ADA-26C6274FC5E2}"/>
              </a:ext>
            </a:extLst>
          </p:cNvPr>
          <p:cNvSpPr/>
          <p:nvPr/>
        </p:nvSpPr>
        <p:spPr>
          <a:xfrm>
            <a:off x="6583121" y="4657616"/>
            <a:ext cx="1798879" cy="1027290"/>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7051A455-9EC4-4753-8FD9-BE26A25CA68B}"/>
              </a:ext>
            </a:extLst>
          </p:cNvPr>
          <p:cNvSpPr txBox="1"/>
          <p:nvPr/>
        </p:nvSpPr>
        <p:spPr>
          <a:xfrm>
            <a:off x="838200" y="6416675"/>
            <a:ext cx="1265090" cy="261610"/>
          </a:xfrm>
          <a:prstGeom prst="rect">
            <a:avLst/>
          </a:prstGeom>
          <a:solidFill>
            <a:schemeClr val="accent3">
              <a:lumMod val="20000"/>
              <a:lumOff val="80000"/>
            </a:schemeClr>
          </a:solidFill>
          <a:ln>
            <a:solidFill>
              <a:schemeClr val="accent1"/>
            </a:solidFill>
          </a:ln>
        </p:spPr>
        <p:txBody>
          <a:bodyPr wrap="none" rtlCol="0">
            <a:spAutoFit/>
          </a:bodyPr>
          <a:lstStyle/>
          <a:p>
            <a:r>
              <a:rPr lang="en-US" sz="1100" dirty="0"/>
              <a:t>Bayesian Modeling</a:t>
            </a:r>
          </a:p>
        </p:txBody>
      </p:sp>
    </p:spTree>
    <p:extLst>
      <p:ext uri="{BB962C8B-B14F-4D97-AF65-F5344CB8AC3E}">
        <p14:creationId xmlns:p14="http://schemas.microsoft.com/office/powerpoint/2010/main" val="578634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0"/>
            <a:ext cx="8229600" cy="1143000"/>
          </a:xfrm>
        </p:spPr>
        <p:txBody>
          <a:bodyPr/>
          <a:lstStyle/>
          <a:p>
            <a:pPr eaLnBrk="1" hangingPunct="1"/>
            <a:r>
              <a:rPr lang="en-US" altLang="en-US" sz="2800" dirty="0"/>
              <a:t>Assessing Classification Models</a:t>
            </a:r>
          </a:p>
        </p:txBody>
      </p:sp>
      <p:sp>
        <p:nvSpPr>
          <p:cNvPr id="3" name="Content Placeholder 2"/>
          <p:cNvSpPr>
            <a:spLocks noGrp="1"/>
          </p:cNvSpPr>
          <p:nvPr>
            <p:ph idx="1"/>
          </p:nvPr>
        </p:nvSpPr>
        <p:spPr>
          <a:xfrm>
            <a:off x="381000" y="1143000"/>
            <a:ext cx="8382000" cy="5334000"/>
          </a:xfrm>
        </p:spPr>
        <p:txBody>
          <a:bodyPr rtlCol="0">
            <a:noAutofit/>
          </a:bodyPr>
          <a:lstStyle/>
          <a:p>
            <a:pPr marL="0" indent="0" eaLnBrk="1" fontAlgn="auto" hangingPunct="1">
              <a:spcAft>
                <a:spcPts val="0"/>
              </a:spcAft>
              <a:buFont typeface="Arial" charset="0"/>
              <a:buNone/>
              <a:defRPr/>
            </a:pPr>
            <a:r>
              <a:rPr lang="en-US" sz="1800" dirty="0"/>
              <a:t>For our results</a:t>
            </a:r>
          </a:p>
          <a:p>
            <a:pPr eaLnBrk="1" fontAlgn="auto" hangingPunct="1">
              <a:spcAft>
                <a:spcPts val="0"/>
              </a:spcAft>
              <a:defRPr/>
            </a:pPr>
            <a:r>
              <a:rPr lang="en-US" sz="1800" dirty="0"/>
              <a:t>True Positive: Prediction was “Default” and actual was “Default” = 81 </a:t>
            </a:r>
          </a:p>
          <a:p>
            <a:pPr eaLnBrk="1" fontAlgn="auto" hangingPunct="1">
              <a:spcAft>
                <a:spcPts val="0"/>
              </a:spcAft>
              <a:defRPr/>
            </a:pPr>
            <a:r>
              <a:rPr lang="en-US" sz="1800" dirty="0"/>
              <a:t>True Negative: Prediction was “No Default” and actual was “No Default” = 9644 </a:t>
            </a:r>
          </a:p>
          <a:p>
            <a:pPr eaLnBrk="1" fontAlgn="auto" hangingPunct="1">
              <a:spcAft>
                <a:spcPts val="0"/>
              </a:spcAft>
              <a:defRPr/>
            </a:pPr>
            <a:r>
              <a:rPr lang="en-US" sz="1800" dirty="0"/>
              <a:t>False Positive: Prediction was “Default” and actual was “No Default” = 23 </a:t>
            </a:r>
          </a:p>
          <a:p>
            <a:pPr eaLnBrk="1" fontAlgn="auto" hangingPunct="1">
              <a:spcAft>
                <a:spcPts val="0"/>
              </a:spcAft>
              <a:defRPr/>
            </a:pPr>
            <a:r>
              <a:rPr lang="en-US" sz="1800" dirty="0"/>
              <a:t>False Negative: Prediction was “No Default” and actual was “Default” = 252 </a:t>
            </a:r>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marL="0" indent="0" eaLnBrk="1" fontAlgn="auto" hangingPunct="1">
              <a:spcAft>
                <a:spcPts val="0"/>
              </a:spcAft>
              <a:buNone/>
              <a:defRPr/>
            </a:pPr>
            <a:r>
              <a:rPr lang="en-US" sz="1800" dirty="0"/>
              <a:t>What is the Sensitivity?</a:t>
            </a:r>
          </a:p>
          <a:p>
            <a:pPr marL="0" indent="0" eaLnBrk="1" fontAlgn="auto" hangingPunct="1">
              <a:spcAft>
                <a:spcPts val="0"/>
              </a:spcAft>
              <a:buNone/>
              <a:defRPr/>
            </a:pPr>
            <a:r>
              <a:rPr lang="en-US" sz="1800" dirty="0"/>
              <a:t>What is the Specificity?</a:t>
            </a:r>
          </a:p>
          <a:p>
            <a:pPr marL="0" indent="0" eaLnBrk="1" fontAlgn="auto" hangingPunct="1">
              <a:spcAft>
                <a:spcPts val="0"/>
              </a:spcAft>
              <a:buNone/>
              <a:defRPr/>
            </a:pPr>
            <a:r>
              <a:rPr lang="en-US" sz="1800" dirty="0"/>
              <a:t>What is the False Alarm Rate?</a:t>
            </a:r>
          </a:p>
          <a:p>
            <a:pPr marL="0" indent="0" eaLnBrk="1" fontAlgn="auto" hangingPunct="1">
              <a:spcAft>
                <a:spcPts val="0"/>
              </a:spcAft>
              <a:buNone/>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marL="0" indent="0" eaLnBrk="1" fontAlgn="auto" hangingPunct="1">
              <a:spcAft>
                <a:spcPts val="0"/>
              </a:spcAft>
              <a:buFont typeface="Arial" charset="0"/>
              <a:buNone/>
              <a:defRPr/>
            </a:pPr>
            <a:endParaRPr lang="en-US" sz="1800" dirty="0"/>
          </a:p>
          <a:p>
            <a:pPr marL="0" indent="0" eaLnBrk="1" fontAlgn="auto" hangingPunct="1">
              <a:spcAft>
                <a:spcPts val="0"/>
              </a:spcAft>
              <a:buFont typeface="Arial" charset="0"/>
              <a:buNone/>
              <a:defRPr/>
            </a:pPr>
            <a:endParaRPr lang="en-US" sz="1800" dirty="0"/>
          </a:p>
          <a:p>
            <a:pPr marL="0" indent="0" eaLnBrk="1" fontAlgn="auto" hangingPunct="1">
              <a:spcAft>
                <a:spcPts val="0"/>
              </a:spcAft>
              <a:buFont typeface="Arial" charset="0"/>
              <a:buNone/>
              <a:defRPr/>
            </a:pPr>
            <a:endParaRPr lang="en-US" sz="1800" dirty="0"/>
          </a:p>
          <a:p>
            <a:pPr marL="0" indent="0" eaLnBrk="1" fontAlgn="auto" hangingPunct="1">
              <a:spcAft>
                <a:spcPts val="0"/>
              </a:spcAft>
              <a:buFont typeface="Arial" charset="0"/>
              <a:buNone/>
              <a:defRPr/>
            </a:pPr>
            <a:endParaRPr lang="en-US" sz="1800" dirty="0"/>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30</a:t>
            </a:fld>
            <a:endParaRPr lang="en-US" altLang="en-US"/>
          </a:p>
        </p:txBody>
      </p:sp>
      <p:graphicFrame>
        <p:nvGraphicFramePr>
          <p:cNvPr id="10" name="Table 9">
            <a:extLst>
              <a:ext uri="{FF2B5EF4-FFF2-40B4-BE49-F238E27FC236}">
                <a16:creationId xmlns:a16="http://schemas.microsoft.com/office/drawing/2014/main" id="{CB589932-C7D1-490C-AA26-217CF2A022EE}"/>
              </a:ext>
            </a:extLst>
          </p:cNvPr>
          <p:cNvGraphicFramePr>
            <a:graphicFrameLocks noGrp="1"/>
          </p:cNvGraphicFramePr>
          <p:nvPr>
            <p:extLst>
              <p:ext uri="{D42A27DB-BD31-4B8C-83A1-F6EECF244321}">
                <p14:modId xmlns:p14="http://schemas.microsoft.com/office/powerpoint/2010/main" val="3186204841"/>
              </p:ext>
            </p:extLst>
          </p:nvPr>
        </p:nvGraphicFramePr>
        <p:xfrm>
          <a:off x="1295400" y="3276600"/>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gridSpan="2">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hMerge="1">
                  <a:txBody>
                    <a:bodyPr/>
                    <a:lstStyle/>
                    <a:p>
                      <a:endParaRPr lang="en-US" dirty="0"/>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Actual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lang="en-US" dirty="0"/>
                        <a:t>Default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No Default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endParaRPr lang="en-US" dirty="0"/>
                    </a:p>
                    <a:p>
                      <a:r>
                        <a:rPr lang="en-US" b="1" dirty="0">
                          <a:solidFill>
                            <a:schemeClr val="bg1"/>
                          </a:solidFill>
                        </a:rPr>
                        <a:t>Predicted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r>
                        <a:rPr lang="en-US" dirty="0"/>
                        <a:t>Default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vMerge="1">
                  <a:txBody>
                    <a:bodyPr/>
                    <a:lstStyle/>
                    <a:p>
                      <a:endParaRPr lang="en-US" dirty="0"/>
                    </a:p>
                  </a:txBody>
                  <a:tcPr>
                    <a:lnT w="12700" cap="flat" cmpd="sng" algn="ctr">
                      <a:solidFill>
                        <a:schemeClr val="tx1"/>
                      </a:solidFill>
                      <a:prstDash val="solid"/>
                      <a:round/>
                      <a:headEnd type="none" w="med" len="med"/>
                      <a:tailEnd type="none" w="med" len="med"/>
                    </a:lnT>
                  </a:tcPr>
                </a:tc>
                <a:tc>
                  <a:txBody>
                    <a:bodyPr/>
                    <a:lstStyle/>
                    <a:p>
                      <a:r>
                        <a:rPr lang="en-US" dirty="0"/>
                        <a:t>No Default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252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9644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01447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0"/>
            <a:ext cx="8229600" cy="1143000"/>
          </a:xfrm>
        </p:spPr>
        <p:txBody>
          <a:bodyPr/>
          <a:lstStyle/>
          <a:p>
            <a:pPr eaLnBrk="1" hangingPunct="1"/>
            <a:r>
              <a:rPr lang="en-US" altLang="en-US" sz="2800" dirty="0"/>
              <a:t>Assessing Classification Models</a:t>
            </a:r>
          </a:p>
        </p:txBody>
      </p:sp>
      <p:sp>
        <p:nvSpPr>
          <p:cNvPr id="3" name="Content Placeholder 2"/>
          <p:cNvSpPr>
            <a:spLocks noGrp="1"/>
          </p:cNvSpPr>
          <p:nvPr>
            <p:ph idx="1"/>
          </p:nvPr>
        </p:nvSpPr>
        <p:spPr>
          <a:xfrm>
            <a:off x="381000" y="1143000"/>
            <a:ext cx="8382000" cy="5334000"/>
          </a:xfrm>
        </p:spPr>
        <p:txBody>
          <a:bodyPr rtlCol="0">
            <a:noAutofit/>
          </a:bodyPr>
          <a:lstStyle/>
          <a:p>
            <a:pPr marL="0" indent="0" eaLnBrk="1" fontAlgn="auto" hangingPunct="1">
              <a:spcAft>
                <a:spcPts val="0"/>
              </a:spcAft>
              <a:buFont typeface="Arial" charset="0"/>
              <a:buNone/>
              <a:defRPr/>
            </a:pPr>
            <a:r>
              <a:rPr lang="en-US" sz="1800" dirty="0"/>
              <a:t>From our confusion matrix</a:t>
            </a:r>
          </a:p>
          <a:p>
            <a:pPr eaLnBrk="1" fontAlgn="auto" hangingPunct="1">
              <a:spcAft>
                <a:spcPts val="0"/>
              </a:spcAft>
              <a:defRPr/>
            </a:pPr>
            <a:r>
              <a:rPr lang="en-US" sz="1800" dirty="0"/>
              <a:t>True Positive Rate = Predicted to be “Default” / Actually were “Default” </a:t>
            </a:r>
          </a:p>
          <a:p>
            <a:pPr marL="0" indent="0" eaLnBrk="1" fontAlgn="auto" hangingPunct="1">
              <a:spcAft>
                <a:spcPts val="0"/>
              </a:spcAft>
              <a:buNone/>
              <a:defRPr/>
            </a:pPr>
            <a:r>
              <a:rPr lang="en-US" sz="1800" dirty="0"/>
              <a:t>	                      = 81 / (252 + 81)</a:t>
            </a:r>
          </a:p>
          <a:p>
            <a:pPr eaLnBrk="1" fontAlgn="auto" hangingPunct="1">
              <a:spcAft>
                <a:spcPts val="0"/>
              </a:spcAft>
              <a:defRPr/>
            </a:pPr>
            <a:r>
              <a:rPr lang="en-US" sz="1800" dirty="0"/>
              <a:t>False Positive (False Alarm) Rate = Predicted “Default” / Actually “Not Default” </a:t>
            </a:r>
          </a:p>
          <a:p>
            <a:pPr marL="0" indent="0" eaLnBrk="1" fontAlgn="auto" hangingPunct="1">
              <a:spcAft>
                <a:spcPts val="0"/>
              </a:spcAft>
              <a:buNone/>
              <a:defRPr/>
            </a:pPr>
            <a:r>
              <a:rPr lang="en-US" sz="1800" dirty="0"/>
              <a:t>	                       = 23 / (9644+23) = 1 - Specificity</a:t>
            </a:r>
          </a:p>
          <a:p>
            <a:pPr eaLnBrk="1" fontAlgn="auto" hangingPunct="1">
              <a:spcAft>
                <a:spcPts val="0"/>
              </a:spcAft>
              <a:defRPr/>
            </a:pPr>
            <a:r>
              <a:rPr lang="en-US" sz="1800" dirty="0"/>
              <a:t>Sensitivity = Predicted to be “Default” / Actually were “Default” </a:t>
            </a:r>
          </a:p>
          <a:p>
            <a:pPr marL="0" indent="0" eaLnBrk="1" fontAlgn="auto" hangingPunct="1">
              <a:spcAft>
                <a:spcPts val="0"/>
              </a:spcAft>
              <a:buNone/>
              <a:defRPr/>
            </a:pPr>
            <a:r>
              <a:rPr lang="en-US" sz="1800" dirty="0"/>
              <a:t>	        = 81 / (252 + 81) </a:t>
            </a:r>
          </a:p>
          <a:p>
            <a:pPr marL="0" indent="0" eaLnBrk="1" fontAlgn="auto" hangingPunct="1">
              <a:spcAft>
                <a:spcPts val="0"/>
              </a:spcAft>
              <a:buNone/>
              <a:defRPr/>
            </a:pPr>
            <a:r>
              <a:rPr lang="en-US" sz="1800" dirty="0"/>
              <a:t>	        = True Positive Rate</a:t>
            </a:r>
          </a:p>
          <a:p>
            <a:pPr eaLnBrk="1" fontAlgn="auto" hangingPunct="1">
              <a:spcAft>
                <a:spcPts val="0"/>
              </a:spcAft>
              <a:defRPr/>
            </a:pPr>
            <a:r>
              <a:rPr lang="en-US" sz="1800" dirty="0"/>
              <a:t>Specificity = Predicted “Not Default” / Actually were “Not Default” </a:t>
            </a:r>
          </a:p>
          <a:p>
            <a:pPr marL="0" indent="0" eaLnBrk="1" fontAlgn="auto" hangingPunct="1">
              <a:spcAft>
                <a:spcPts val="0"/>
              </a:spcAft>
              <a:buNone/>
              <a:defRPr/>
            </a:pPr>
            <a:r>
              <a:rPr lang="en-US" sz="1800" dirty="0"/>
              <a:t>	        = 9644 / (9644 + 23)</a:t>
            </a:r>
          </a:p>
          <a:p>
            <a:pPr marL="0" indent="0" eaLnBrk="1" fontAlgn="auto" hangingPunct="1">
              <a:spcAft>
                <a:spcPts val="0"/>
              </a:spcAft>
              <a:buNone/>
              <a:defRPr/>
            </a:pPr>
            <a:r>
              <a:rPr lang="en-US" sz="1800" dirty="0"/>
              <a:t>	        = 1 – False Alarm Rate</a:t>
            </a:r>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marL="0" indent="0" eaLnBrk="1" fontAlgn="auto" hangingPunct="1">
              <a:spcAft>
                <a:spcPts val="0"/>
              </a:spcAft>
              <a:buNone/>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marL="0" indent="0" eaLnBrk="1" fontAlgn="auto" hangingPunct="1">
              <a:spcAft>
                <a:spcPts val="0"/>
              </a:spcAft>
              <a:buNone/>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marL="0" indent="0" eaLnBrk="1" fontAlgn="auto" hangingPunct="1">
              <a:spcAft>
                <a:spcPts val="0"/>
              </a:spcAft>
              <a:buFont typeface="Arial" charset="0"/>
              <a:buNone/>
              <a:defRPr/>
            </a:pPr>
            <a:endParaRPr lang="en-US" sz="1800" dirty="0"/>
          </a:p>
          <a:p>
            <a:pPr marL="0" indent="0" eaLnBrk="1" fontAlgn="auto" hangingPunct="1">
              <a:spcAft>
                <a:spcPts val="0"/>
              </a:spcAft>
              <a:buFont typeface="Arial" charset="0"/>
              <a:buNone/>
              <a:defRPr/>
            </a:pPr>
            <a:endParaRPr lang="en-US" sz="1800" dirty="0"/>
          </a:p>
          <a:p>
            <a:pPr marL="0" indent="0" eaLnBrk="1" fontAlgn="auto" hangingPunct="1">
              <a:spcAft>
                <a:spcPts val="0"/>
              </a:spcAft>
              <a:buFont typeface="Arial" charset="0"/>
              <a:buNone/>
              <a:defRPr/>
            </a:pPr>
            <a:endParaRPr lang="en-US" sz="1800" dirty="0"/>
          </a:p>
          <a:p>
            <a:pPr marL="0" indent="0" eaLnBrk="1" fontAlgn="auto" hangingPunct="1">
              <a:spcAft>
                <a:spcPts val="0"/>
              </a:spcAft>
              <a:buFont typeface="Arial" charset="0"/>
              <a:buNone/>
              <a:defRPr/>
            </a:pPr>
            <a:endParaRPr lang="en-US" sz="1800" dirty="0"/>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31</a:t>
            </a:fld>
            <a:endParaRPr lang="en-US" altLang="en-US"/>
          </a:p>
        </p:txBody>
      </p:sp>
      <p:graphicFrame>
        <p:nvGraphicFramePr>
          <p:cNvPr id="6" name="Table 5">
            <a:extLst>
              <a:ext uri="{FF2B5EF4-FFF2-40B4-BE49-F238E27FC236}">
                <a16:creationId xmlns:a16="http://schemas.microsoft.com/office/drawing/2014/main" id="{880FEA55-4626-4A0C-B9C6-224C56CFB7D5}"/>
              </a:ext>
            </a:extLst>
          </p:cNvPr>
          <p:cNvGraphicFramePr>
            <a:graphicFrameLocks noGrp="1"/>
          </p:cNvGraphicFramePr>
          <p:nvPr>
            <p:extLst>
              <p:ext uri="{D42A27DB-BD31-4B8C-83A1-F6EECF244321}">
                <p14:modId xmlns:p14="http://schemas.microsoft.com/office/powerpoint/2010/main" val="960639966"/>
              </p:ext>
            </p:extLst>
          </p:nvPr>
        </p:nvGraphicFramePr>
        <p:xfrm>
          <a:off x="990600" y="4993640"/>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gridSpan="2">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hMerge="1">
                  <a:txBody>
                    <a:bodyPr/>
                    <a:lstStyle/>
                    <a:p>
                      <a:endParaRPr lang="en-US" dirty="0"/>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Actual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lang="en-US" dirty="0"/>
                        <a:t>Default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No Default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endParaRPr lang="en-US" dirty="0"/>
                    </a:p>
                    <a:p>
                      <a:r>
                        <a:rPr lang="en-US" b="1" dirty="0">
                          <a:solidFill>
                            <a:schemeClr val="bg1"/>
                          </a:solidFill>
                        </a:rPr>
                        <a:t>Predicted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r>
                        <a:rPr lang="en-US" dirty="0"/>
                        <a:t>Default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vMerge="1">
                  <a:txBody>
                    <a:bodyPr/>
                    <a:lstStyle/>
                    <a:p>
                      <a:endParaRPr lang="en-US" dirty="0"/>
                    </a:p>
                  </a:txBody>
                  <a:tcPr>
                    <a:lnT w="12700" cap="flat" cmpd="sng" algn="ctr">
                      <a:solidFill>
                        <a:schemeClr val="tx1"/>
                      </a:solidFill>
                      <a:prstDash val="solid"/>
                      <a:round/>
                      <a:headEnd type="none" w="med" len="med"/>
                      <a:tailEnd type="none" w="med" len="med"/>
                    </a:lnT>
                  </a:tcPr>
                </a:tc>
                <a:tc>
                  <a:txBody>
                    <a:bodyPr/>
                    <a:lstStyle/>
                    <a:p>
                      <a:r>
                        <a:rPr lang="en-US" dirty="0"/>
                        <a:t>No Default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252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9644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73348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0"/>
            <a:ext cx="8229600" cy="1143000"/>
          </a:xfrm>
        </p:spPr>
        <p:txBody>
          <a:bodyPr/>
          <a:lstStyle/>
          <a:p>
            <a:pPr eaLnBrk="1" hangingPunct="1"/>
            <a:r>
              <a:rPr lang="en-US" altLang="en-US" sz="2800" dirty="0"/>
              <a:t>Confusion Matrix Threshold</a:t>
            </a:r>
          </a:p>
        </p:txBody>
      </p:sp>
      <p:sp>
        <p:nvSpPr>
          <p:cNvPr id="3" name="Content Placeholder 2"/>
          <p:cNvSpPr>
            <a:spLocks noGrp="1"/>
          </p:cNvSpPr>
          <p:nvPr>
            <p:ph idx="1"/>
          </p:nvPr>
        </p:nvSpPr>
        <p:spPr>
          <a:xfrm>
            <a:off x="381000" y="1143000"/>
            <a:ext cx="8382000" cy="5334000"/>
          </a:xfrm>
        </p:spPr>
        <p:txBody>
          <a:bodyPr rtlCol="0">
            <a:noAutofit/>
          </a:bodyPr>
          <a:lstStyle/>
          <a:p>
            <a:pPr marL="0" indent="0" eaLnBrk="1" fontAlgn="auto" hangingPunct="1">
              <a:spcAft>
                <a:spcPts val="0"/>
              </a:spcAft>
              <a:buFont typeface="Arial" charset="0"/>
              <a:buNone/>
              <a:defRPr/>
            </a:pPr>
            <a:r>
              <a:rPr lang="en-US" sz="1800" dirty="0"/>
              <a:t>This Confusion matrix was made with the PR(threshold) = 50%. Do you have to use 50%?</a:t>
            </a:r>
          </a:p>
          <a:p>
            <a:pPr marL="0" indent="0" eaLnBrk="1" fontAlgn="auto" hangingPunct="1">
              <a:spcAft>
                <a:spcPts val="0"/>
              </a:spcAft>
              <a:buFont typeface="Arial" charset="0"/>
              <a:buNone/>
              <a:defRPr/>
            </a:pPr>
            <a:endParaRPr lang="en-US" sz="1800" dirty="0"/>
          </a:p>
          <a:p>
            <a:pPr marL="0" indent="0" eaLnBrk="1" fontAlgn="auto" hangingPunct="1">
              <a:spcAft>
                <a:spcPts val="0"/>
              </a:spcAft>
              <a:buFont typeface="Arial" charset="0"/>
              <a:buNone/>
              <a:defRPr/>
            </a:pPr>
            <a:endParaRPr lang="en-US" sz="1800" dirty="0"/>
          </a:p>
          <a:p>
            <a:pPr marL="0" indent="0" eaLnBrk="1" fontAlgn="auto" hangingPunct="1">
              <a:spcAft>
                <a:spcPts val="0"/>
              </a:spcAft>
              <a:buFont typeface="Arial" charset="0"/>
              <a:buNone/>
              <a:defRPr/>
            </a:pPr>
            <a:endParaRPr lang="en-US" sz="1800" dirty="0"/>
          </a:p>
          <a:p>
            <a:pPr marL="0" indent="0" eaLnBrk="1" fontAlgn="auto" hangingPunct="1">
              <a:spcAft>
                <a:spcPts val="0"/>
              </a:spcAft>
              <a:buFont typeface="Arial" charset="0"/>
              <a:buNone/>
              <a:defRPr/>
            </a:pPr>
            <a:endParaRPr lang="en-US" sz="1800" dirty="0"/>
          </a:p>
          <a:p>
            <a:pPr marL="0" indent="0" eaLnBrk="1" fontAlgn="auto" hangingPunct="1">
              <a:spcAft>
                <a:spcPts val="0"/>
              </a:spcAft>
              <a:buFont typeface="Arial" charset="0"/>
              <a:buNone/>
              <a:defRPr/>
            </a:pPr>
            <a:endParaRPr lang="en-US" sz="1800" dirty="0"/>
          </a:p>
          <a:p>
            <a:pPr marL="0" indent="0" eaLnBrk="1" fontAlgn="auto" hangingPunct="1">
              <a:spcAft>
                <a:spcPts val="0"/>
              </a:spcAft>
              <a:buFont typeface="Arial" charset="0"/>
              <a:buNone/>
              <a:defRPr/>
            </a:pPr>
            <a:endParaRPr lang="en-US" sz="1800" dirty="0"/>
          </a:p>
          <a:p>
            <a:pPr marL="0" indent="0" eaLnBrk="1" fontAlgn="auto" hangingPunct="1">
              <a:spcAft>
                <a:spcPts val="0"/>
              </a:spcAft>
              <a:buFont typeface="Arial" charset="0"/>
              <a:buNone/>
              <a:defRPr/>
            </a:pPr>
            <a:r>
              <a:rPr lang="en-US" sz="1800" dirty="0"/>
              <a:t>What if I’m diagnosing skin cancer?</a:t>
            </a:r>
          </a:p>
          <a:p>
            <a:pPr eaLnBrk="1" fontAlgn="auto" hangingPunct="1">
              <a:spcAft>
                <a:spcPts val="0"/>
              </a:spcAft>
              <a:defRPr/>
            </a:pPr>
            <a:r>
              <a:rPr lang="en-US" sz="1800" dirty="0"/>
              <a:t>If I miss a detection, that person is likely to die </a:t>
            </a:r>
          </a:p>
          <a:p>
            <a:pPr eaLnBrk="1" fontAlgn="auto" hangingPunct="1">
              <a:spcAft>
                <a:spcPts val="0"/>
              </a:spcAft>
              <a:defRPr/>
            </a:pPr>
            <a:r>
              <a:rPr lang="en-US" sz="1800" dirty="0"/>
              <a:t>If I get a false positive, that person will get a follow-up test to confirm.</a:t>
            </a:r>
          </a:p>
          <a:p>
            <a:pPr marL="0" indent="0" eaLnBrk="1" fontAlgn="auto" hangingPunct="1">
              <a:spcAft>
                <a:spcPts val="0"/>
              </a:spcAft>
              <a:buFont typeface="Arial" charset="0"/>
              <a:buNone/>
              <a:defRPr/>
            </a:pPr>
            <a:endParaRPr lang="en-US" sz="1800" dirty="0"/>
          </a:p>
          <a:p>
            <a:pPr marL="0" indent="0" eaLnBrk="1" fontAlgn="auto" hangingPunct="1">
              <a:spcAft>
                <a:spcPts val="0"/>
              </a:spcAft>
              <a:buFont typeface="Arial" charset="0"/>
              <a:buNone/>
              <a:defRPr/>
            </a:pPr>
            <a:r>
              <a:rPr lang="en-US" sz="1800" dirty="0"/>
              <a:t>What if I’m deciding whether of not to get a search warrant for illegal drugs?</a:t>
            </a:r>
          </a:p>
          <a:p>
            <a:pPr eaLnBrk="1" fontAlgn="auto" hangingPunct="1">
              <a:spcAft>
                <a:spcPts val="0"/>
              </a:spcAft>
              <a:defRPr/>
            </a:pPr>
            <a:r>
              <a:rPr lang="en-US" sz="1800" dirty="0"/>
              <a:t>If I miss a detection he or she will get caught next time, and my suspects are way bigger than my available officers</a:t>
            </a:r>
          </a:p>
          <a:p>
            <a:pPr eaLnBrk="1" fontAlgn="auto" hangingPunct="1">
              <a:spcAft>
                <a:spcPts val="0"/>
              </a:spcAft>
              <a:defRPr/>
            </a:pPr>
            <a:r>
              <a:rPr lang="en-US" sz="1800" dirty="0"/>
              <a:t>If I get a false positive the police department will get sued and I’ll get fired</a:t>
            </a:r>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marL="0" indent="0" eaLnBrk="1" fontAlgn="auto" hangingPunct="1">
              <a:spcAft>
                <a:spcPts val="0"/>
              </a:spcAft>
              <a:buNone/>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marL="0" indent="0" eaLnBrk="1" fontAlgn="auto" hangingPunct="1">
              <a:spcAft>
                <a:spcPts val="0"/>
              </a:spcAft>
              <a:buNone/>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marL="0" indent="0" eaLnBrk="1" fontAlgn="auto" hangingPunct="1">
              <a:spcAft>
                <a:spcPts val="0"/>
              </a:spcAft>
              <a:buFont typeface="Arial" charset="0"/>
              <a:buNone/>
              <a:defRPr/>
            </a:pPr>
            <a:endParaRPr lang="en-US" sz="1800" dirty="0"/>
          </a:p>
          <a:p>
            <a:pPr marL="0" indent="0" eaLnBrk="1" fontAlgn="auto" hangingPunct="1">
              <a:spcAft>
                <a:spcPts val="0"/>
              </a:spcAft>
              <a:buFont typeface="Arial" charset="0"/>
              <a:buNone/>
              <a:defRPr/>
            </a:pPr>
            <a:endParaRPr lang="en-US" sz="1800" dirty="0"/>
          </a:p>
          <a:p>
            <a:pPr marL="0" indent="0" eaLnBrk="1" fontAlgn="auto" hangingPunct="1">
              <a:spcAft>
                <a:spcPts val="0"/>
              </a:spcAft>
              <a:buFont typeface="Arial" charset="0"/>
              <a:buNone/>
              <a:defRPr/>
            </a:pPr>
            <a:endParaRPr lang="en-US" sz="1800" dirty="0"/>
          </a:p>
          <a:p>
            <a:pPr marL="0" indent="0" eaLnBrk="1" fontAlgn="auto" hangingPunct="1">
              <a:spcAft>
                <a:spcPts val="0"/>
              </a:spcAft>
              <a:buFont typeface="Arial" charset="0"/>
              <a:buNone/>
              <a:defRPr/>
            </a:pPr>
            <a:endParaRPr lang="en-US" sz="1800" dirty="0"/>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32</a:t>
            </a:fld>
            <a:endParaRPr lang="en-US" altLang="en-US"/>
          </a:p>
        </p:txBody>
      </p:sp>
      <p:graphicFrame>
        <p:nvGraphicFramePr>
          <p:cNvPr id="6" name="Table 5">
            <a:extLst>
              <a:ext uri="{FF2B5EF4-FFF2-40B4-BE49-F238E27FC236}">
                <a16:creationId xmlns:a16="http://schemas.microsoft.com/office/drawing/2014/main" id="{B086401A-1C49-4B9B-9BF1-CCC76F0D239E}"/>
              </a:ext>
            </a:extLst>
          </p:cNvPr>
          <p:cNvGraphicFramePr>
            <a:graphicFrameLocks noGrp="1"/>
          </p:cNvGraphicFramePr>
          <p:nvPr>
            <p:extLst>
              <p:ext uri="{D42A27DB-BD31-4B8C-83A1-F6EECF244321}">
                <p14:modId xmlns:p14="http://schemas.microsoft.com/office/powerpoint/2010/main" val="2266288157"/>
              </p:ext>
            </p:extLst>
          </p:nvPr>
        </p:nvGraphicFramePr>
        <p:xfrm>
          <a:off x="1295400" y="1945640"/>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gridSpan="2">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hMerge="1">
                  <a:txBody>
                    <a:bodyPr/>
                    <a:lstStyle/>
                    <a:p>
                      <a:endParaRPr lang="en-US" dirty="0"/>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Actual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lang="en-US" dirty="0"/>
                        <a:t>Default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No Default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endParaRPr lang="en-US" dirty="0"/>
                    </a:p>
                    <a:p>
                      <a:r>
                        <a:rPr lang="en-US" b="1" dirty="0">
                          <a:solidFill>
                            <a:schemeClr val="bg1"/>
                          </a:solidFill>
                        </a:rPr>
                        <a:t>Predicted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r>
                        <a:rPr lang="en-US" dirty="0"/>
                        <a:t>Default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vMerge="1">
                  <a:txBody>
                    <a:bodyPr/>
                    <a:lstStyle/>
                    <a:p>
                      <a:endParaRPr lang="en-US" dirty="0"/>
                    </a:p>
                  </a:txBody>
                  <a:tcPr>
                    <a:lnT w="12700" cap="flat" cmpd="sng" algn="ctr">
                      <a:solidFill>
                        <a:schemeClr val="tx1"/>
                      </a:solidFill>
                      <a:prstDash val="solid"/>
                      <a:round/>
                      <a:headEnd type="none" w="med" len="med"/>
                      <a:tailEnd type="none" w="med" len="med"/>
                    </a:lnT>
                  </a:tcPr>
                </a:tc>
                <a:tc>
                  <a:txBody>
                    <a:bodyPr/>
                    <a:lstStyle/>
                    <a:p>
                      <a:r>
                        <a:rPr lang="en-US" dirty="0"/>
                        <a:t>No Default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252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9644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60673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Receiving Operating Characteristic</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33</a:t>
            </a:fld>
            <a:endParaRPr lang="en-US"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1003300"/>
            <a:ext cx="6000750" cy="547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0916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Receiving Operating Characteristic</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34</a:t>
            </a:fld>
            <a:endParaRPr lang="en-US" altLang="en-US"/>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4803"/>
          <a:stretch/>
        </p:blipFill>
        <p:spPr bwMode="auto">
          <a:xfrm>
            <a:off x="609600" y="1295400"/>
            <a:ext cx="8229600" cy="48942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a:extLst>
              <a:ext uri="{FF2B5EF4-FFF2-40B4-BE49-F238E27FC236}">
                <a16:creationId xmlns:a16="http://schemas.microsoft.com/office/drawing/2014/main" id="{34F68987-D3EF-4063-B2FF-BBCCCD523214}"/>
              </a:ext>
            </a:extLst>
          </p:cNvPr>
          <p:cNvSpPr txBox="1"/>
          <p:nvPr/>
        </p:nvSpPr>
        <p:spPr>
          <a:xfrm>
            <a:off x="3011805" y="4191000"/>
            <a:ext cx="493395" cy="461665"/>
          </a:xfrm>
          <a:prstGeom prst="rect">
            <a:avLst/>
          </a:prstGeom>
          <a:solidFill>
            <a:schemeClr val="bg1"/>
          </a:solidFill>
        </p:spPr>
        <p:txBody>
          <a:bodyPr wrap="square" rtlCol="0">
            <a:spAutoFit/>
          </a:bodyPr>
          <a:lstStyle/>
          <a:p>
            <a:pPr algn="ctr"/>
            <a:r>
              <a:rPr lang="en-US" sz="2400" b="1" dirty="0">
                <a:solidFill>
                  <a:srgbClr val="00B050"/>
                </a:solidFill>
              </a:rPr>
              <a:t>x</a:t>
            </a:r>
          </a:p>
        </p:txBody>
      </p:sp>
      <p:sp>
        <p:nvSpPr>
          <p:cNvPr id="8" name="TextBox 7">
            <a:extLst>
              <a:ext uri="{FF2B5EF4-FFF2-40B4-BE49-F238E27FC236}">
                <a16:creationId xmlns:a16="http://schemas.microsoft.com/office/drawing/2014/main" id="{3FA5DEF0-22CB-451B-8CB4-C5E9E347D38C}"/>
              </a:ext>
            </a:extLst>
          </p:cNvPr>
          <p:cNvSpPr txBox="1"/>
          <p:nvPr/>
        </p:nvSpPr>
        <p:spPr>
          <a:xfrm>
            <a:off x="5334000" y="1741401"/>
            <a:ext cx="493395" cy="461665"/>
          </a:xfrm>
          <a:prstGeom prst="rect">
            <a:avLst/>
          </a:prstGeom>
          <a:solidFill>
            <a:schemeClr val="bg1"/>
          </a:solidFill>
        </p:spPr>
        <p:txBody>
          <a:bodyPr wrap="square" rtlCol="0">
            <a:spAutoFit/>
          </a:bodyPr>
          <a:lstStyle/>
          <a:p>
            <a:pPr algn="ctr"/>
            <a:r>
              <a:rPr lang="en-US" sz="2400" b="1" dirty="0">
                <a:solidFill>
                  <a:srgbClr val="FF0000"/>
                </a:solidFill>
              </a:rPr>
              <a:t>x</a:t>
            </a:r>
          </a:p>
        </p:txBody>
      </p:sp>
      <p:sp>
        <p:nvSpPr>
          <p:cNvPr id="6" name="TextBox 5">
            <a:extLst>
              <a:ext uri="{FF2B5EF4-FFF2-40B4-BE49-F238E27FC236}">
                <a16:creationId xmlns:a16="http://schemas.microsoft.com/office/drawing/2014/main" id="{D8791305-9201-4AF9-9345-BDC89E85136E}"/>
              </a:ext>
            </a:extLst>
          </p:cNvPr>
          <p:cNvSpPr txBox="1"/>
          <p:nvPr/>
        </p:nvSpPr>
        <p:spPr>
          <a:xfrm>
            <a:off x="3433045" y="4237166"/>
            <a:ext cx="1925720" cy="369332"/>
          </a:xfrm>
          <a:prstGeom prst="rect">
            <a:avLst/>
          </a:prstGeom>
          <a:noFill/>
        </p:spPr>
        <p:txBody>
          <a:bodyPr wrap="none" rtlCol="0">
            <a:spAutoFit/>
          </a:bodyPr>
          <a:lstStyle/>
          <a:p>
            <a:r>
              <a:rPr lang="en-US" dirty="0">
                <a:solidFill>
                  <a:srgbClr val="00B050"/>
                </a:solidFill>
              </a:rPr>
              <a:t>Drug Bust Warrant</a:t>
            </a:r>
          </a:p>
        </p:txBody>
      </p:sp>
      <p:sp>
        <p:nvSpPr>
          <p:cNvPr id="3" name="TextBox 2">
            <a:extLst>
              <a:ext uri="{FF2B5EF4-FFF2-40B4-BE49-F238E27FC236}">
                <a16:creationId xmlns:a16="http://schemas.microsoft.com/office/drawing/2014/main" id="{5BFB05D1-AE9F-4E95-8D6A-46EC1F833193}"/>
              </a:ext>
            </a:extLst>
          </p:cNvPr>
          <p:cNvSpPr txBox="1"/>
          <p:nvPr/>
        </p:nvSpPr>
        <p:spPr>
          <a:xfrm>
            <a:off x="4648200" y="1981200"/>
            <a:ext cx="1650837" cy="369332"/>
          </a:xfrm>
          <a:prstGeom prst="rect">
            <a:avLst/>
          </a:prstGeom>
          <a:noFill/>
        </p:spPr>
        <p:txBody>
          <a:bodyPr wrap="none" rtlCol="0">
            <a:spAutoFit/>
          </a:bodyPr>
          <a:lstStyle/>
          <a:p>
            <a:r>
              <a:rPr lang="en-US" dirty="0">
                <a:solidFill>
                  <a:srgbClr val="FF0000"/>
                </a:solidFill>
              </a:rPr>
              <a:t>Skin cancer test</a:t>
            </a:r>
          </a:p>
        </p:txBody>
      </p:sp>
      <p:sp>
        <p:nvSpPr>
          <p:cNvPr id="9" name="TextBox 8">
            <a:extLst>
              <a:ext uri="{FF2B5EF4-FFF2-40B4-BE49-F238E27FC236}">
                <a16:creationId xmlns:a16="http://schemas.microsoft.com/office/drawing/2014/main" id="{7F65B8F8-775F-4FC3-B2B7-E073154A15AE}"/>
              </a:ext>
            </a:extLst>
          </p:cNvPr>
          <p:cNvSpPr txBox="1"/>
          <p:nvPr/>
        </p:nvSpPr>
        <p:spPr>
          <a:xfrm>
            <a:off x="3124200" y="2736264"/>
            <a:ext cx="493395" cy="461665"/>
          </a:xfrm>
          <a:prstGeom prst="rect">
            <a:avLst/>
          </a:prstGeom>
          <a:solidFill>
            <a:schemeClr val="bg1"/>
          </a:solidFill>
        </p:spPr>
        <p:txBody>
          <a:bodyPr wrap="square" rtlCol="0">
            <a:spAutoFit/>
          </a:bodyPr>
          <a:lstStyle/>
          <a:p>
            <a:pPr algn="ctr"/>
            <a:r>
              <a:rPr lang="en-US" sz="2400" b="1" dirty="0">
                <a:solidFill>
                  <a:srgbClr val="7030A0"/>
                </a:solidFill>
              </a:rPr>
              <a:t>x</a:t>
            </a:r>
          </a:p>
        </p:txBody>
      </p:sp>
      <p:sp>
        <p:nvSpPr>
          <p:cNvPr id="10" name="TextBox 9">
            <a:extLst>
              <a:ext uri="{FF2B5EF4-FFF2-40B4-BE49-F238E27FC236}">
                <a16:creationId xmlns:a16="http://schemas.microsoft.com/office/drawing/2014/main" id="{0BE636BF-FB12-4AA7-BA7A-B710764BE916}"/>
              </a:ext>
            </a:extLst>
          </p:cNvPr>
          <p:cNvSpPr txBox="1"/>
          <p:nvPr/>
        </p:nvSpPr>
        <p:spPr>
          <a:xfrm>
            <a:off x="3505200" y="2807732"/>
            <a:ext cx="1613840" cy="369332"/>
          </a:xfrm>
          <a:prstGeom prst="rect">
            <a:avLst/>
          </a:prstGeom>
          <a:noFill/>
        </p:spPr>
        <p:txBody>
          <a:bodyPr wrap="none" rtlCol="0">
            <a:spAutoFit/>
          </a:bodyPr>
          <a:lstStyle/>
          <a:p>
            <a:r>
              <a:rPr lang="en-US" dirty="0">
                <a:solidFill>
                  <a:srgbClr val="7030A0"/>
                </a:solidFill>
              </a:rPr>
              <a:t>Bayes Classifier</a:t>
            </a:r>
          </a:p>
        </p:txBody>
      </p:sp>
    </p:spTree>
    <p:extLst>
      <p:ext uri="{BB962C8B-B14F-4D97-AF65-F5344CB8AC3E}">
        <p14:creationId xmlns:p14="http://schemas.microsoft.com/office/powerpoint/2010/main" val="1135885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good ROC Curve?</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35</a:t>
            </a:fld>
            <a:endParaRPr lang="en-US" altLang="en-US" dirty="0"/>
          </a:p>
        </p:txBody>
      </p:sp>
      <p:pic>
        <p:nvPicPr>
          <p:cNvPr id="6" name="Picture 5">
            <a:extLst>
              <a:ext uri="{FF2B5EF4-FFF2-40B4-BE49-F238E27FC236}">
                <a16:creationId xmlns:a16="http://schemas.microsoft.com/office/drawing/2014/main" id="{A52B9B07-E8F6-4DCB-86AA-BF9D770A99F6}"/>
              </a:ext>
            </a:extLst>
          </p:cNvPr>
          <p:cNvPicPr>
            <a:picLocks noChangeAspect="1"/>
          </p:cNvPicPr>
          <p:nvPr/>
        </p:nvPicPr>
        <p:blipFill>
          <a:blip r:embed="rId2"/>
          <a:stretch>
            <a:fillRect/>
          </a:stretch>
        </p:blipFill>
        <p:spPr>
          <a:xfrm>
            <a:off x="228600" y="1068742"/>
            <a:ext cx="4240400" cy="2844004"/>
          </a:xfrm>
          <a:prstGeom prst="rect">
            <a:avLst/>
          </a:prstGeom>
        </p:spPr>
      </p:pic>
      <p:pic>
        <p:nvPicPr>
          <p:cNvPr id="22" name="Picture 21">
            <a:extLst>
              <a:ext uri="{FF2B5EF4-FFF2-40B4-BE49-F238E27FC236}">
                <a16:creationId xmlns:a16="http://schemas.microsoft.com/office/drawing/2014/main" id="{FC41813B-9E9E-4E23-ACE4-BE609903CB51}"/>
              </a:ext>
            </a:extLst>
          </p:cNvPr>
          <p:cNvPicPr>
            <a:picLocks noChangeAspect="1"/>
          </p:cNvPicPr>
          <p:nvPr/>
        </p:nvPicPr>
        <p:blipFill>
          <a:blip r:embed="rId3"/>
          <a:stretch>
            <a:fillRect/>
          </a:stretch>
        </p:blipFill>
        <p:spPr>
          <a:xfrm>
            <a:off x="4800600" y="950401"/>
            <a:ext cx="4465663" cy="2828819"/>
          </a:xfrm>
          <a:prstGeom prst="rect">
            <a:avLst/>
          </a:prstGeom>
        </p:spPr>
      </p:pic>
      <p:sp>
        <p:nvSpPr>
          <p:cNvPr id="36" name="TextBox 35">
            <a:extLst>
              <a:ext uri="{FF2B5EF4-FFF2-40B4-BE49-F238E27FC236}">
                <a16:creationId xmlns:a16="http://schemas.microsoft.com/office/drawing/2014/main" id="{1D6A6B35-9E70-44C4-985D-1453620F4A9E}"/>
              </a:ext>
            </a:extLst>
          </p:cNvPr>
          <p:cNvSpPr txBox="1"/>
          <p:nvPr/>
        </p:nvSpPr>
        <p:spPr>
          <a:xfrm>
            <a:off x="5334050" y="2819400"/>
            <a:ext cx="1768433" cy="261610"/>
          </a:xfrm>
          <a:prstGeom prst="rect">
            <a:avLst/>
          </a:prstGeom>
          <a:noFill/>
        </p:spPr>
        <p:txBody>
          <a:bodyPr wrap="none" rtlCol="0">
            <a:spAutoFit/>
          </a:bodyPr>
          <a:lstStyle/>
          <a:p>
            <a:r>
              <a:rPr lang="en-US" sz="1100" b="1" dirty="0">
                <a:solidFill>
                  <a:srgbClr val="FF0000"/>
                </a:solidFill>
              </a:rPr>
              <a:t>Area Under the Curve ~ 0.8</a:t>
            </a:r>
          </a:p>
        </p:txBody>
      </p:sp>
      <p:grpSp>
        <p:nvGrpSpPr>
          <p:cNvPr id="43" name="Group 42">
            <a:extLst>
              <a:ext uri="{FF2B5EF4-FFF2-40B4-BE49-F238E27FC236}">
                <a16:creationId xmlns:a16="http://schemas.microsoft.com/office/drawing/2014/main" id="{05BC656A-C710-473F-A3B9-750522C982BA}"/>
              </a:ext>
            </a:extLst>
          </p:cNvPr>
          <p:cNvGrpSpPr/>
          <p:nvPr/>
        </p:nvGrpSpPr>
        <p:grpSpPr>
          <a:xfrm>
            <a:off x="2438400" y="4115662"/>
            <a:ext cx="3779866" cy="2555546"/>
            <a:chOff x="2438400" y="4115662"/>
            <a:chExt cx="3779866" cy="2555546"/>
          </a:xfrm>
        </p:grpSpPr>
        <p:sp>
          <p:nvSpPr>
            <p:cNvPr id="42" name="Isosceles Triangle 41">
              <a:extLst>
                <a:ext uri="{FF2B5EF4-FFF2-40B4-BE49-F238E27FC236}">
                  <a16:creationId xmlns:a16="http://schemas.microsoft.com/office/drawing/2014/main" id="{72F1E0C2-7EDB-476B-84A6-521A5F0E596C}"/>
                </a:ext>
              </a:extLst>
            </p:cNvPr>
            <p:cNvSpPr/>
            <p:nvPr/>
          </p:nvSpPr>
          <p:spPr>
            <a:xfrm rot="377172">
              <a:off x="4572000" y="4115662"/>
              <a:ext cx="1417666" cy="183785"/>
            </a:xfrm>
            <a:prstGeom prst="triangle">
              <a:avLst>
                <a:gd name="adj" fmla="val 100000"/>
              </a:avLst>
            </a:prstGeom>
            <a:pattFill prst="pct20">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F5A9EBC-46B9-4FFA-BC5B-CB4AD44CB279}"/>
                </a:ext>
              </a:extLst>
            </p:cNvPr>
            <p:cNvSpPr/>
            <p:nvPr/>
          </p:nvSpPr>
          <p:spPr>
            <a:xfrm>
              <a:off x="4191000" y="4267200"/>
              <a:ext cx="1752600" cy="1981200"/>
            </a:xfrm>
            <a:prstGeom prst="rect">
              <a:avLst/>
            </a:prstGeom>
            <a:pattFill prst="pct10">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c 40">
              <a:extLst>
                <a:ext uri="{FF2B5EF4-FFF2-40B4-BE49-F238E27FC236}">
                  <a16:creationId xmlns:a16="http://schemas.microsoft.com/office/drawing/2014/main" id="{E31DF75D-EF0E-4340-97EC-1D20342E8580}"/>
                </a:ext>
              </a:extLst>
            </p:cNvPr>
            <p:cNvSpPr/>
            <p:nvPr/>
          </p:nvSpPr>
          <p:spPr>
            <a:xfrm rot="16200000">
              <a:off x="3070003" y="4102411"/>
              <a:ext cx="2394394" cy="2743200"/>
            </a:xfrm>
            <a:prstGeom prst="arc">
              <a:avLst>
                <a:gd name="adj1" fmla="val 15753191"/>
                <a:gd name="adj2" fmla="val 8936"/>
              </a:avLst>
            </a:prstGeom>
            <a:pattFill prst="pct10">
              <a:fgClr>
                <a:srgbClr val="7030A0"/>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8" name="Picture 37">
              <a:extLst>
                <a:ext uri="{FF2B5EF4-FFF2-40B4-BE49-F238E27FC236}">
                  <a16:creationId xmlns:a16="http://schemas.microsoft.com/office/drawing/2014/main" id="{AA23020E-AD72-4B6D-9BDC-AD406D2101B1}"/>
                </a:ext>
              </a:extLst>
            </p:cNvPr>
            <p:cNvPicPr>
              <a:picLocks noChangeAspect="1"/>
            </p:cNvPicPr>
            <p:nvPr/>
          </p:nvPicPr>
          <p:blipFill>
            <a:blip r:embed="rId4"/>
            <a:stretch>
              <a:fillRect/>
            </a:stretch>
          </p:blipFill>
          <p:spPr>
            <a:xfrm>
              <a:off x="2438400" y="4143288"/>
              <a:ext cx="3779866" cy="2394394"/>
            </a:xfrm>
            <a:prstGeom prst="rect">
              <a:avLst/>
            </a:prstGeom>
          </p:spPr>
        </p:pic>
        <p:sp>
          <p:nvSpPr>
            <p:cNvPr id="40" name="Rectangle 39">
              <a:extLst>
                <a:ext uri="{FF2B5EF4-FFF2-40B4-BE49-F238E27FC236}">
                  <a16:creationId xmlns:a16="http://schemas.microsoft.com/office/drawing/2014/main" id="{9C3C3CFB-EFB6-4FA5-A46A-9353BAB10099}"/>
                </a:ext>
              </a:extLst>
            </p:cNvPr>
            <p:cNvSpPr/>
            <p:nvPr/>
          </p:nvSpPr>
          <p:spPr>
            <a:xfrm>
              <a:off x="2895600" y="5502729"/>
              <a:ext cx="1752600" cy="745671"/>
            </a:xfrm>
            <a:prstGeom prst="rect">
              <a:avLst/>
            </a:prstGeom>
            <a:pattFill prst="pct10">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4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0DE92-C9F6-4025-802F-524BE2367667}"/>
              </a:ext>
            </a:extLst>
          </p:cNvPr>
          <p:cNvSpPr>
            <a:spLocks noGrp="1"/>
          </p:cNvSpPr>
          <p:nvPr>
            <p:ph type="title"/>
          </p:nvPr>
        </p:nvSpPr>
        <p:spPr>
          <a:xfrm>
            <a:off x="457200" y="2590800"/>
            <a:ext cx="8229600" cy="563562"/>
          </a:xfrm>
        </p:spPr>
        <p:txBody>
          <a:bodyPr/>
          <a:lstStyle/>
          <a:p>
            <a:r>
              <a:rPr lang="en-US" dirty="0"/>
              <a:t>Logistical Regression</a:t>
            </a:r>
          </a:p>
        </p:txBody>
      </p:sp>
      <p:sp>
        <p:nvSpPr>
          <p:cNvPr id="4" name="Slide Number Placeholder 3">
            <a:extLst>
              <a:ext uri="{FF2B5EF4-FFF2-40B4-BE49-F238E27FC236}">
                <a16:creationId xmlns:a16="http://schemas.microsoft.com/office/drawing/2014/main" id="{871BCE5F-2894-4FA1-A6E0-D953ED94ED5D}"/>
              </a:ext>
            </a:extLst>
          </p:cNvPr>
          <p:cNvSpPr>
            <a:spLocks noGrp="1"/>
          </p:cNvSpPr>
          <p:nvPr>
            <p:ph type="sldNum" sz="quarter" idx="12"/>
          </p:nvPr>
        </p:nvSpPr>
        <p:spPr/>
        <p:txBody>
          <a:bodyPr/>
          <a:lstStyle/>
          <a:p>
            <a:pPr>
              <a:defRPr/>
            </a:pPr>
            <a:fld id="{9695C8B4-01A2-485F-8B64-4640E234E3BB}" type="slidenum">
              <a:rPr lang="en-US" altLang="en-US" smtClean="0"/>
              <a:pPr>
                <a:defRPr/>
              </a:pPr>
              <a:t>36</a:t>
            </a:fld>
            <a:endParaRPr lang="en-US" altLang="en-US"/>
          </a:p>
        </p:txBody>
      </p:sp>
    </p:spTree>
    <p:extLst>
      <p:ext uri="{BB962C8B-B14F-4D97-AF65-F5344CB8AC3E}">
        <p14:creationId xmlns:p14="http://schemas.microsoft.com/office/powerpoint/2010/main" val="253251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600200" y="0"/>
            <a:ext cx="6324600" cy="1143000"/>
          </a:xfrm>
        </p:spPr>
        <p:txBody>
          <a:bodyPr/>
          <a:lstStyle/>
          <a:p>
            <a:pPr eaLnBrk="1" hangingPunct="1"/>
            <a:r>
              <a:rPr lang="en-US" altLang="en-US" sz="2800" dirty="0"/>
              <a:t>Example: Credit Card Default</a:t>
            </a:r>
          </a:p>
        </p:txBody>
      </p:sp>
      <p:sp>
        <p:nvSpPr>
          <p:cNvPr id="3" name="Content Placeholder 2"/>
          <p:cNvSpPr>
            <a:spLocks noGrp="1"/>
          </p:cNvSpPr>
          <p:nvPr>
            <p:ph idx="1"/>
          </p:nvPr>
        </p:nvSpPr>
        <p:spPr>
          <a:xfrm>
            <a:off x="381000" y="1066800"/>
            <a:ext cx="7620000" cy="5334000"/>
          </a:xfrm>
        </p:spPr>
        <p:txBody>
          <a:bodyPr rtlCol="0">
            <a:noAutofit/>
          </a:bodyPr>
          <a:lstStyle/>
          <a:p>
            <a:pPr marL="0" indent="0" eaLnBrk="1" fontAlgn="auto" hangingPunct="1">
              <a:spcAft>
                <a:spcPts val="0"/>
              </a:spcAft>
              <a:buNone/>
              <a:defRPr/>
            </a:pPr>
            <a:r>
              <a:rPr lang="en-US" dirty="0"/>
              <a:t>For credit card default as a function of balance, it’s obvious that </a:t>
            </a:r>
          </a:p>
          <a:p>
            <a:pPr marL="0" indent="0" eaLnBrk="1" fontAlgn="auto" hangingPunct="1">
              <a:spcAft>
                <a:spcPts val="0"/>
              </a:spcAft>
              <a:buNone/>
              <a:defRPr/>
            </a:pPr>
            <a:endParaRPr lang="en-US" dirty="0"/>
          </a:p>
          <a:p>
            <a:pPr marL="0" indent="0" eaLnBrk="1" fontAlgn="auto" hangingPunct="1">
              <a:spcAft>
                <a:spcPts val="0"/>
              </a:spcAft>
              <a:buNone/>
              <a:defRPr/>
            </a:pPr>
            <a:r>
              <a:rPr lang="en-US" dirty="0"/>
              <a:t>1. A very low balance results in a very low probability of default</a:t>
            </a:r>
          </a:p>
          <a:p>
            <a:pPr marL="0" indent="0" eaLnBrk="1" fontAlgn="auto" hangingPunct="1">
              <a:spcAft>
                <a:spcPts val="0"/>
              </a:spcAft>
              <a:buNone/>
              <a:defRPr/>
            </a:pPr>
            <a:r>
              <a:rPr lang="en-US" dirty="0"/>
              <a:t>	as balance </a:t>
            </a:r>
            <a:r>
              <a:rPr lang="en-US" dirty="0">
                <a:sym typeface="Wingdings" panose="05000000000000000000" pitchFamily="2" charset="2"/>
              </a:rPr>
              <a:t> 0   </a:t>
            </a:r>
            <a:r>
              <a:rPr lang="en-US" dirty="0"/>
              <a:t>Probability(default) </a:t>
            </a:r>
            <a:r>
              <a:rPr lang="en-US" dirty="0">
                <a:sym typeface="Wingdings" panose="05000000000000000000" pitchFamily="2" charset="2"/>
              </a:rPr>
              <a:t> 0 </a:t>
            </a:r>
          </a:p>
          <a:p>
            <a:pPr marL="0" indent="0" eaLnBrk="1" fontAlgn="auto" hangingPunct="1">
              <a:spcAft>
                <a:spcPts val="0"/>
              </a:spcAft>
              <a:buNone/>
              <a:defRPr/>
            </a:pPr>
            <a:endParaRPr lang="en-US" dirty="0">
              <a:sym typeface="Wingdings" panose="05000000000000000000" pitchFamily="2" charset="2"/>
            </a:endParaRPr>
          </a:p>
          <a:p>
            <a:pPr marL="0" indent="0" eaLnBrk="1" fontAlgn="auto" hangingPunct="1">
              <a:spcAft>
                <a:spcPts val="0"/>
              </a:spcAft>
              <a:buNone/>
              <a:defRPr/>
            </a:pPr>
            <a:r>
              <a:rPr lang="en-US" dirty="0">
                <a:sym typeface="Wingdings" panose="05000000000000000000" pitchFamily="2" charset="2"/>
              </a:rPr>
              <a:t>2. </a:t>
            </a:r>
            <a:r>
              <a:rPr lang="en-US" dirty="0"/>
              <a:t>A very high balance results in a high probability of default</a:t>
            </a:r>
          </a:p>
          <a:p>
            <a:pPr marL="0" indent="0" eaLnBrk="1" fontAlgn="auto" hangingPunct="1">
              <a:spcAft>
                <a:spcPts val="0"/>
              </a:spcAft>
              <a:buNone/>
              <a:defRPr/>
            </a:pPr>
            <a:r>
              <a:rPr lang="en-US" dirty="0"/>
              <a:t>	as balance </a:t>
            </a:r>
            <a:r>
              <a:rPr lang="en-US" dirty="0">
                <a:sym typeface="Wingdings" panose="05000000000000000000" pitchFamily="2" charset="2"/>
              </a:rPr>
              <a:t> ∞   </a:t>
            </a:r>
            <a:r>
              <a:rPr lang="en-US" dirty="0"/>
              <a:t>P(default) </a:t>
            </a:r>
            <a:r>
              <a:rPr lang="en-US" dirty="0">
                <a:sym typeface="Wingdings" panose="05000000000000000000" pitchFamily="2" charset="2"/>
              </a:rPr>
              <a:t> 1.0</a:t>
            </a:r>
            <a:endParaRPr lang="en-US" dirty="0"/>
          </a:p>
          <a:p>
            <a:pPr marL="457200" indent="-457200" eaLnBrk="1" fontAlgn="auto" hangingPunct="1">
              <a:spcAft>
                <a:spcPts val="0"/>
              </a:spcAft>
              <a:buAutoNum type="arabicPeriod"/>
              <a:defRPr/>
            </a:pPr>
            <a:endParaRPr lang="en-US" dirty="0"/>
          </a:p>
          <a:p>
            <a:pPr marL="0" indent="0" eaLnBrk="1" fontAlgn="auto" hangingPunct="1">
              <a:spcAft>
                <a:spcPts val="0"/>
              </a:spcAft>
              <a:buNone/>
              <a:defRPr/>
            </a:pPr>
            <a:r>
              <a:rPr lang="en-US" dirty="0"/>
              <a:t>There will be some value for balance that will probably represent a “tipping point” and a region where the probability will go from low to high. How rapidly this happens will vary.</a:t>
            </a:r>
          </a:p>
          <a:p>
            <a:pPr marL="0" indent="0" eaLnBrk="1" fontAlgn="auto" hangingPunct="1">
              <a:spcAft>
                <a:spcPts val="0"/>
              </a:spcAft>
              <a:buNone/>
              <a:defRPr/>
            </a:pPr>
            <a:endParaRPr lang="en-US" dirty="0"/>
          </a:p>
          <a:p>
            <a:pPr marL="0" indent="0" eaLnBrk="1" fontAlgn="auto" hangingPunct="1">
              <a:spcAft>
                <a:spcPts val="0"/>
              </a:spcAft>
              <a:buNone/>
              <a:defRPr/>
            </a:pPr>
            <a:r>
              <a:rPr lang="en-US" dirty="0"/>
              <a:t>How can we represent that mathematically?</a:t>
            </a:r>
          </a:p>
          <a:p>
            <a:pPr marL="0" indent="0" eaLnBrk="1" fontAlgn="auto" hangingPunct="1">
              <a:spcAft>
                <a:spcPts val="0"/>
              </a:spcAft>
              <a:buNone/>
              <a:defRPr/>
            </a:pPr>
            <a:endParaRPr lang="en-US" dirty="0"/>
          </a:p>
          <a:p>
            <a:pPr marL="0" indent="0" eaLnBrk="1" fontAlgn="auto" hangingPunct="1">
              <a:spcAft>
                <a:spcPts val="0"/>
              </a:spcAft>
              <a:buNone/>
              <a:defRPr/>
            </a:pPr>
            <a:endParaRPr lang="en-US" sz="2000" dirty="0"/>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37</a:t>
            </a:fld>
            <a:endParaRPr lang="en-US" altLang="en-US"/>
          </a:p>
        </p:txBody>
      </p:sp>
      <mc:AlternateContent xmlns:mc="http://schemas.openxmlformats.org/markup-compatibility/2006" xmlns:p14="http://schemas.microsoft.com/office/powerpoint/2010/main">
        <mc:Choice Requires="p14">
          <p:contentPart p14:bwMode="auto" r:id="rId3">
            <p14:nvContentPartPr>
              <p14:cNvPr id="34" name="Ink 33"/>
              <p14:cNvContentPartPr/>
              <p14:nvPr/>
            </p14:nvContentPartPr>
            <p14:xfrm>
              <a:off x="2774020" y="5069515"/>
              <a:ext cx="15120" cy="18000"/>
            </p14:xfrm>
          </p:contentPart>
        </mc:Choice>
        <mc:Fallback xmlns="">
          <p:pic>
            <p:nvPicPr>
              <p:cNvPr id="34" name="Ink 33"/>
              <p:cNvPicPr/>
              <p:nvPr/>
            </p:nvPicPr>
            <p:blipFill>
              <a:blip r:embed="rId14"/>
              <a:stretch>
                <a:fillRect/>
              </a:stretch>
            </p:blipFill>
            <p:spPr>
              <a:xfrm>
                <a:off x="2772580" y="5068075"/>
                <a:ext cx="18000" cy="20880"/>
              </a:xfrm>
              <a:prstGeom prst="rect">
                <a:avLst/>
              </a:prstGeom>
            </p:spPr>
          </p:pic>
        </mc:Fallback>
      </mc:AlternateContent>
    </p:spTree>
    <p:extLst>
      <p:ext uri="{BB962C8B-B14F-4D97-AF65-F5344CB8AC3E}">
        <p14:creationId xmlns:p14="http://schemas.microsoft.com/office/powerpoint/2010/main" val="41371650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600200" y="0"/>
            <a:ext cx="6324600" cy="1143000"/>
          </a:xfrm>
        </p:spPr>
        <p:txBody>
          <a:bodyPr/>
          <a:lstStyle/>
          <a:p>
            <a:pPr eaLnBrk="1" hangingPunct="1"/>
            <a:r>
              <a:rPr lang="en-US" altLang="en-US" sz="2800" dirty="0"/>
              <a:t>Example: Credit Card Default</a:t>
            </a:r>
          </a:p>
        </p:txBody>
      </p:sp>
      <p:sp>
        <p:nvSpPr>
          <p:cNvPr id="3" name="Content Placeholder 2"/>
          <p:cNvSpPr>
            <a:spLocks noGrp="1"/>
          </p:cNvSpPr>
          <p:nvPr>
            <p:ph idx="1"/>
          </p:nvPr>
        </p:nvSpPr>
        <p:spPr>
          <a:xfrm>
            <a:off x="381000" y="1066800"/>
            <a:ext cx="7620000" cy="5334000"/>
          </a:xfrm>
        </p:spPr>
        <p:txBody>
          <a:bodyPr rtlCol="0">
            <a:noAutofit/>
          </a:bodyPr>
          <a:lstStyle/>
          <a:p>
            <a:pPr marL="0" indent="0" eaLnBrk="1" fontAlgn="auto" hangingPunct="1">
              <a:spcAft>
                <a:spcPts val="0"/>
              </a:spcAft>
              <a:buNone/>
              <a:defRPr/>
            </a:pPr>
            <a:r>
              <a:rPr lang="en-US" dirty="0"/>
              <a:t>The mathematical development behind Logistic Regression:</a:t>
            </a:r>
          </a:p>
          <a:p>
            <a:pPr marL="0" indent="0" eaLnBrk="1" fontAlgn="auto" hangingPunct="1">
              <a:spcAft>
                <a:spcPts val="0"/>
              </a:spcAft>
              <a:buNone/>
              <a:defRPr/>
            </a:pPr>
            <a:endParaRPr lang="en-US" dirty="0"/>
          </a:p>
          <a:p>
            <a:pPr marL="914400" indent="0" eaLnBrk="1" fontAlgn="auto" hangingPunct="1">
              <a:spcAft>
                <a:spcPts val="0"/>
              </a:spcAft>
              <a:buNone/>
              <a:defRPr/>
            </a:pPr>
            <a:r>
              <a:rPr lang="en-US" dirty="0"/>
              <a:t>Could you develop a way to use Least Squares Regression for this problem?</a:t>
            </a:r>
          </a:p>
          <a:p>
            <a:pPr marL="0" indent="0" eaLnBrk="1" fontAlgn="auto" hangingPunct="1">
              <a:spcAft>
                <a:spcPts val="0"/>
              </a:spcAft>
              <a:buNone/>
              <a:defRPr/>
            </a:pPr>
            <a:endParaRPr lang="en-US" sz="2000" dirty="0"/>
          </a:p>
          <a:p>
            <a:pPr marL="0" indent="0" eaLnBrk="1" fontAlgn="auto" hangingPunct="1">
              <a:spcAft>
                <a:spcPts val="0"/>
              </a:spcAft>
              <a:buNone/>
              <a:defRPr/>
            </a:pPr>
            <a:endParaRPr lang="en-US" dirty="0"/>
          </a:p>
          <a:p>
            <a:pPr marL="0" indent="0" eaLnBrk="1" fontAlgn="auto" hangingPunct="1">
              <a:spcAft>
                <a:spcPts val="0"/>
              </a:spcAft>
              <a:buNone/>
              <a:defRPr/>
            </a:pPr>
            <a:endParaRPr lang="en-US" sz="2000" dirty="0"/>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38</a:t>
            </a:fld>
            <a:endParaRPr lang="en-US" altLang="en-US"/>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747711"/>
            <a:ext cx="4924425" cy="3608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094398" y="4552030"/>
            <a:ext cx="2759089" cy="369332"/>
          </a:xfrm>
          <a:prstGeom prst="rect">
            <a:avLst/>
          </a:prstGeom>
          <a:noFill/>
        </p:spPr>
        <p:txBody>
          <a:bodyPr wrap="none" rtlCol="0">
            <a:spAutoFit/>
          </a:bodyPr>
          <a:lstStyle/>
          <a:p>
            <a:r>
              <a:rPr lang="en-US" dirty="0"/>
              <a:t>Is this a good linear model?</a:t>
            </a:r>
          </a:p>
        </p:txBody>
      </p:sp>
      <p:cxnSp>
        <p:nvCxnSpPr>
          <p:cNvPr id="6" name="Straight Connector 5"/>
          <p:cNvCxnSpPr/>
          <p:nvPr/>
        </p:nvCxnSpPr>
        <p:spPr>
          <a:xfrm flipV="1">
            <a:off x="3276600" y="2747711"/>
            <a:ext cx="2209800" cy="2891089"/>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441936" y="2478183"/>
            <a:ext cx="2759089" cy="369332"/>
          </a:xfrm>
          <a:prstGeom prst="rect">
            <a:avLst/>
          </a:prstGeom>
          <a:noFill/>
        </p:spPr>
        <p:txBody>
          <a:bodyPr wrap="none" rtlCol="0">
            <a:spAutoFit/>
          </a:bodyPr>
          <a:lstStyle/>
          <a:p>
            <a:r>
              <a:rPr lang="en-US" dirty="0"/>
              <a:t>Is this a good linear model?</a:t>
            </a:r>
          </a:p>
        </p:txBody>
      </p:sp>
      <mc:AlternateContent xmlns:mc="http://schemas.openxmlformats.org/markup-compatibility/2006" xmlns:p14="http://schemas.microsoft.com/office/powerpoint/2010/main">
        <mc:Choice Requires="p14">
          <p:contentPart p14:bwMode="auto" r:id="rId4">
            <p14:nvContentPartPr>
              <p14:cNvPr id="34" name="Ink 33"/>
              <p14:cNvContentPartPr/>
              <p14:nvPr/>
            </p14:nvContentPartPr>
            <p14:xfrm>
              <a:off x="2774020" y="5069515"/>
              <a:ext cx="15120" cy="18000"/>
            </p14:xfrm>
          </p:contentPart>
        </mc:Choice>
        <mc:Fallback xmlns="">
          <p:pic>
            <p:nvPicPr>
              <p:cNvPr id="34" name="Ink 33"/>
              <p:cNvPicPr/>
              <p:nvPr/>
            </p:nvPicPr>
            <p:blipFill>
              <a:blip r:embed="rId14"/>
              <a:stretch>
                <a:fillRect/>
              </a:stretch>
            </p:blipFill>
            <p:spPr>
              <a:xfrm>
                <a:off x="2772580" y="5068075"/>
                <a:ext cx="18000" cy="20880"/>
              </a:xfrm>
              <a:prstGeom prst="rect">
                <a:avLst/>
              </a:prstGeom>
            </p:spPr>
          </p:pic>
        </mc:Fallback>
      </mc:AlternateContent>
    </p:spTree>
    <p:extLst>
      <p:ext uri="{BB962C8B-B14F-4D97-AF65-F5344CB8AC3E}">
        <p14:creationId xmlns:p14="http://schemas.microsoft.com/office/powerpoint/2010/main" val="426710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600200" y="0"/>
            <a:ext cx="6324600" cy="1143000"/>
          </a:xfrm>
        </p:spPr>
        <p:txBody>
          <a:bodyPr/>
          <a:lstStyle/>
          <a:p>
            <a:pPr eaLnBrk="1" hangingPunct="1"/>
            <a:r>
              <a:rPr lang="en-US" altLang="en-US" sz="2800" dirty="0"/>
              <a:t>Example: Credit Card Default</a:t>
            </a:r>
          </a:p>
        </p:txBody>
      </p:sp>
      <p:sp>
        <p:nvSpPr>
          <p:cNvPr id="3" name="Content Placeholder 2"/>
          <p:cNvSpPr>
            <a:spLocks noGrp="1"/>
          </p:cNvSpPr>
          <p:nvPr>
            <p:ph idx="1"/>
          </p:nvPr>
        </p:nvSpPr>
        <p:spPr>
          <a:xfrm>
            <a:off x="381000" y="1066800"/>
            <a:ext cx="8305800" cy="5334000"/>
          </a:xfrm>
        </p:spPr>
        <p:txBody>
          <a:bodyPr rtlCol="0">
            <a:noAutofit/>
          </a:bodyPr>
          <a:lstStyle/>
          <a:p>
            <a:pPr marL="0" indent="0" eaLnBrk="1" fontAlgn="auto" hangingPunct="1">
              <a:spcAft>
                <a:spcPts val="0"/>
              </a:spcAft>
              <a:buNone/>
              <a:defRPr/>
            </a:pPr>
            <a:r>
              <a:rPr lang="en-US" sz="2000" dirty="0"/>
              <a:t>It would be better to find a function that has the following characteristics:</a:t>
            </a:r>
          </a:p>
          <a:p>
            <a:pPr marL="0" indent="0" eaLnBrk="1" fontAlgn="auto" hangingPunct="1">
              <a:spcAft>
                <a:spcPts val="0"/>
              </a:spcAft>
              <a:buNone/>
              <a:defRPr/>
            </a:pPr>
            <a:endParaRPr lang="en-US" dirty="0"/>
          </a:p>
          <a:p>
            <a:pPr eaLnBrk="1" fontAlgn="auto" hangingPunct="1">
              <a:spcAft>
                <a:spcPts val="0"/>
              </a:spcAft>
              <a:defRPr/>
            </a:pPr>
            <a:r>
              <a:rPr lang="en-US" sz="2000" dirty="0"/>
              <a:t>Asymptotic to -1 and +1</a:t>
            </a:r>
          </a:p>
          <a:p>
            <a:pPr eaLnBrk="1" fontAlgn="auto" hangingPunct="1">
              <a:spcAft>
                <a:spcPts val="0"/>
              </a:spcAft>
              <a:defRPr/>
            </a:pPr>
            <a:r>
              <a:rPr lang="en-US" dirty="0"/>
              <a:t>Adaptable slope to reflect changes in probability</a:t>
            </a:r>
            <a:endParaRPr lang="en-US" sz="2000" dirty="0"/>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39</a:t>
            </a:fld>
            <a:endParaRPr lang="en-US"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819400"/>
            <a:ext cx="4267200" cy="33864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710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1947B-F3DF-46D5-BB41-7D35743D25A3}"/>
              </a:ext>
            </a:extLst>
          </p:cNvPr>
          <p:cNvSpPr>
            <a:spLocks noGrp="1"/>
          </p:cNvSpPr>
          <p:nvPr>
            <p:ph type="title"/>
          </p:nvPr>
        </p:nvSpPr>
        <p:spPr>
          <a:xfrm>
            <a:off x="381000" y="2743200"/>
            <a:ext cx="8229600" cy="563562"/>
          </a:xfrm>
        </p:spPr>
        <p:txBody>
          <a:bodyPr/>
          <a:lstStyle/>
          <a:p>
            <a:r>
              <a:rPr lang="en-US" dirty="0"/>
              <a:t>REVIEW</a:t>
            </a:r>
          </a:p>
        </p:txBody>
      </p:sp>
      <p:sp>
        <p:nvSpPr>
          <p:cNvPr id="4" name="Slide Number Placeholder 3">
            <a:extLst>
              <a:ext uri="{FF2B5EF4-FFF2-40B4-BE49-F238E27FC236}">
                <a16:creationId xmlns:a16="http://schemas.microsoft.com/office/drawing/2014/main" id="{46FFC99C-0B3E-4ED3-A343-49CF6B29796A}"/>
              </a:ext>
            </a:extLst>
          </p:cNvPr>
          <p:cNvSpPr>
            <a:spLocks noGrp="1"/>
          </p:cNvSpPr>
          <p:nvPr>
            <p:ph type="sldNum" sz="quarter" idx="12"/>
          </p:nvPr>
        </p:nvSpPr>
        <p:spPr/>
        <p:txBody>
          <a:bodyPr/>
          <a:lstStyle/>
          <a:p>
            <a:pPr>
              <a:defRPr/>
            </a:pPr>
            <a:fld id="{9695C8B4-01A2-485F-8B64-4640E234E3BB}" type="slidenum">
              <a:rPr lang="en-US" altLang="en-US" smtClean="0"/>
              <a:pPr>
                <a:defRPr/>
              </a:pPr>
              <a:t>4</a:t>
            </a:fld>
            <a:endParaRPr lang="en-US" altLang="en-US"/>
          </a:p>
        </p:txBody>
      </p:sp>
    </p:spTree>
    <p:extLst>
      <p:ext uri="{BB962C8B-B14F-4D97-AF65-F5344CB8AC3E}">
        <p14:creationId xmlns:p14="http://schemas.microsoft.com/office/powerpoint/2010/main" val="2150368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600200" y="0"/>
            <a:ext cx="6324600" cy="1143000"/>
          </a:xfrm>
        </p:spPr>
        <p:txBody>
          <a:bodyPr/>
          <a:lstStyle/>
          <a:p>
            <a:pPr eaLnBrk="1" hangingPunct="1"/>
            <a:r>
              <a:rPr lang="en-US" altLang="en-US" sz="2800" dirty="0"/>
              <a:t>Logistic Function</a:t>
            </a:r>
          </a:p>
        </p:txBody>
      </p:sp>
      <p:sp>
        <p:nvSpPr>
          <p:cNvPr id="3" name="Content Placeholder 2"/>
          <p:cNvSpPr>
            <a:spLocks noGrp="1"/>
          </p:cNvSpPr>
          <p:nvPr>
            <p:ph idx="1"/>
          </p:nvPr>
        </p:nvSpPr>
        <p:spPr>
          <a:xfrm>
            <a:off x="381000" y="1066800"/>
            <a:ext cx="8305800" cy="609600"/>
          </a:xfrm>
        </p:spPr>
        <p:txBody>
          <a:bodyPr rtlCol="0">
            <a:noAutofit/>
          </a:bodyPr>
          <a:lstStyle/>
          <a:p>
            <a:pPr marL="0" indent="0" eaLnBrk="1" fontAlgn="auto" hangingPunct="1">
              <a:spcAft>
                <a:spcPts val="0"/>
              </a:spcAft>
              <a:buNone/>
              <a:defRPr/>
            </a:pPr>
            <a:r>
              <a:rPr lang="en-US" sz="2000" dirty="0"/>
              <a:t>Let’s construct a function that satisfies our needs</a:t>
            </a:r>
          </a:p>
          <a:p>
            <a:pPr marL="0" indent="0" eaLnBrk="1" fontAlgn="auto" hangingPunct="1">
              <a:spcAft>
                <a:spcPts val="0"/>
              </a:spcAft>
              <a:buNone/>
              <a:defRPr/>
            </a:pPr>
            <a:endParaRPr lang="en-US" dirty="0"/>
          </a:p>
          <a:p>
            <a:pPr marL="0" indent="0" eaLnBrk="1" fontAlgn="auto" hangingPunct="1">
              <a:spcAft>
                <a:spcPts val="0"/>
              </a:spcAft>
              <a:buNone/>
              <a:defRPr/>
            </a:pPr>
            <a:endParaRPr lang="en-US" sz="2000" dirty="0"/>
          </a:p>
          <a:p>
            <a:pPr marL="0" indent="0" eaLnBrk="1" fontAlgn="auto" hangingPunct="1">
              <a:spcAft>
                <a:spcPts val="0"/>
              </a:spcAft>
              <a:buNone/>
              <a:defRPr/>
            </a:pPr>
            <a:endParaRPr lang="en-US" dirty="0"/>
          </a:p>
          <a:p>
            <a:pPr marL="0" indent="0" eaLnBrk="1" fontAlgn="auto" hangingPunct="1">
              <a:spcAft>
                <a:spcPts val="0"/>
              </a:spcAft>
              <a:buNone/>
              <a:defRPr/>
            </a:pPr>
            <a:endParaRPr lang="en-US" sz="2000" dirty="0"/>
          </a:p>
          <a:p>
            <a:pPr marL="0" indent="0" eaLnBrk="1" fontAlgn="auto" hangingPunct="1">
              <a:spcAft>
                <a:spcPts val="0"/>
              </a:spcAft>
              <a:buNone/>
              <a:defRPr/>
            </a:pPr>
            <a:endParaRPr lang="en-US" dirty="0"/>
          </a:p>
          <a:p>
            <a:pPr marL="0" indent="0" eaLnBrk="1" fontAlgn="auto" hangingPunct="1">
              <a:spcAft>
                <a:spcPts val="0"/>
              </a:spcAft>
              <a:buNone/>
              <a:defRPr/>
            </a:pPr>
            <a:endParaRPr lang="en-US" sz="2000" dirty="0"/>
          </a:p>
          <a:p>
            <a:pPr marL="0" indent="0" eaLnBrk="1" fontAlgn="auto" hangingPunct="1">
              <a:spcAft>
                <a:spcPts val="0"/>
              </a:spcAft>
              <a:buNone/>
              <a:defRPr/>
            </a:pPr>
            <a:endParaRPr lang="en-US" dirty="0"/>
          </a:p>
          <a:p>
            <a:pPr marL="0" indent="0" eaLnBrk="1" fontAlgn="auto" hangingPunct="1">
              <a:spcAft>
                <a:spcPts val="0"/>
              </a:spcAft>
              <a:buNone/>
              <a:defRPr/>
            </a:pPr>
            <a:endParaRPr lang="en-US" sz="2400" dirty="0"/>
          </a:p>
          <a:p>
            <a:pPr marL="0" indent="0" eaLnBrk="1" fontAlgn="auto" hangingPunct="1">
              <a:spcAft>
                <a:spcPts val="0"/>
              </a:spcAft>
              <a:buNone/>
              <a:defRPr/>
            </a:pPr>
            <a:r>
              <a:rPr lang="en-US" sz="2400" dirty="0"/>
              <a:t>                     z = </a:t>
            </a:r>
            <a:r>
              <a:rPr lang="en-US" sz="2400" dirty="0" err="1"/>
              <a:t>e</a:t>
            </a:r>
            <a:r>
              <a:rPr lang="en-US" sz="2400" baseline="30000" dirty="0" err="1"/>
              <a:t>y</a:t>
            </a:r>
            <a:r>
              <a:rPr lang="en-US" sz="2400" dirty="0"/>
              <a:t>			p = </a:t>
            </a:r>
            <a:r>
              <a:rPr lang="en-US" sz="2400" dirty="0" err="1"/>
              <a:t>e</a:t>
            </a:r>
            <a:r>
              <a:rPr lang="en-US" sz="2400" baseline="30000" dirty="0" err="1"/>
              <a:t>y</a:t>
            </a:r>
            <a:r>
              <a:rPr lang="en-US" sz="2400" dirty="0"/>
              <a:t> / (1 + </a:t>
            </a:r>
            <a:r>
              <a:rPr lang="en-US" sz="2400" dirty="0" err="1"/>
              <a:t>e</a:t>
            </a:r>
            <a:r>
              <a:rPr lang="en-US" sz="2400" baseline="30000" dirty="0" err="1"/>
              <a:t>y</a:t>
            </a:r>
            <a:r>
              <a:rPr lang="en-US" sz="2400" dirty="0"/>
              <a:t>) </a:t>
            </a:r>
          </a:p>
          <a:p>
            <a:pPr marL="0" indent="0" eaLnBrk="1" fontAlgn="auto" hangingPunct="1">
              <a:spcAft>
                <a:spcPts val="0"/>
              </a:spcAft>
              <a:buNone/>
              <a:defRPr/>
            </a:pPr>
            <a:r>
              <a:rPr lang="en-US" sz="2400" dirty="0"/>
              <a:t>					</a:t>
            </a:r>
          </a:p>
          <a:p>
            <a:pPr marL="0" indent="0" eaLnBrk="1" fontAlgn="auto" hangingPunct="1">
              <a:spcAft>
                <a:spcPts val="0"/>
              </a:spcAft>
              <a:buNone/>
              <a:defRPr/>
            </a:pPr>
            <a:r>
              <a:rPr lang="en-US" sz="2400" dirty="0"/>
              <a:t>					</a:t>
            </a:r>
            <a:r>
              <a:rPr lang="en-US" dirty="0"/>
              <a:t>when y is large, p ~ </a:t>
            </a:r>
            <a:r>
              <a:rPr lang="en-US" dirty="0" err="1"/>
              <a:t>e</a:t>
            </a:r>
            <a:r>
              <a:rPr lang="en-US" baseline="30000" dirty="0" err="1"/>
              <a:t>y</a:t>
            </a:r>
            <a:r>
              <a:rPr lang="en-US" dirty="0"/>
              <a:t>/</a:t>
            </a:r>
            <a:r>
              <a:rPr lang="en-US" dirty="0" err="1"/>
              <a:t>e</a:t>
            </a:r>
            <a:r>
              <a:rPr lang="en-US" baseline="30000" dirty="0" err="1"/>
              <a:t>y</a:t>
            </a:r>
            <a:r>
              <a:rPr lang="en-US" dirty="0"/>
              <a:t>  </a:t>
            </a:r>
            <a:r>
              <a:rPr lang="en-US" sz="1800" dirty="0"/>
              <a:t>= 1</a:t>
            </a:r>
          </a:p>
          <a:p>
            <a:pPr marL="0" indent="0" eaLnBrk="1" fontAlgn="auto" hangingPunct="1">
              <a:spcAft>
                <a:spcPts val="0"/>
              </a:spcAft>
              <a:buNone/>
              <a:defRPr/>
            </a:pPr>
            <a:r>
              <a:rPr lang="en-US" dirty="0"/>
              <a:t>					when y is -large, p ~ 0/1  = 1</a:t>
            </a:r>
          </a:p>
          <a:p>
            <a:pPr marL="0" indent="0" eaLnBrk="1" fontAlgn="auto" hangingPunct="1">
              <a:spcAft>
                <a:spcPts val="0"/>
              </a:spcAft>
              <a:buNone/>
              <a:defRPr/>
            </a:pPr>
            <a:r>
              <a:rPr lang="en-US" dirty="0"/>
              <a:t>					when y is 0, p ~ e</a:t>
            </a:r>
            <a:r>
              <a:rPr lang="en-US" baseline="30000" dirty="0"/>
              <a:t>0</a:t>
            </a:r>
            <a:r>
              <a:rPr lang="en-US" dirty="0"/>
              <a:t>/(1+e</a:t>
            </a:r>
            <a:r>
              <a:rPr lang="en-US" baseline="30000" dirty="0"/>
              <a:t>0</a:t>
            </a:r>
            <a:r>
              <a:rPr lang="en-US" dirty="0"/>
              <a:t>)</a:t>
            </a:r>
            <a:r>
              <a:rPr lang="en-US" sz="1800" dirty="0"/>
              <a:t>= 1/2</a:t>
            </a:r>
          </a:p>
          <a:p>
            <a:pPr marL="0" indent="0" eaLnBrk="1" fontAlgn="auto" hangingPunct="1">
              <a:spcAft>
                <a:spcPts val="0"/>
              </a:spcAft>
              <a:buNone/>
              <a:defRPr/>
            </a:pPr>
            <a:endParaRPr lang="en-US" dirty="0"/>
          </a:p>
          <a:p>
            <a:pPr marL="0" indent="0" eaLnBrk="1" fontAlgn="auto" hangingPunct="1">
              <a:spcAft>
                <a:spcPts val="0"/>
              </a:spcAft>
              <a:buNone/>
              <a:defRPr/>
            </a:pPr>
            <a:endParaRPr lang="en-US" dirty="0"/>
          </a:p>
          <a:p>
            <a:pPr marL="0" indent="0" eaLnBrk="1" fontAlgn="auto" hangingPunct="1">
              <a:spcAft>
                <a:spcPts val="0"/>
              </a:spcAft>
              <a:buNone/>
              <a:defRPr/>
            </a:pPr>
            <a:endParaRPr lang="en-US" sz="2000" dirty="0"/>
          </a:p>
          <a:p>
            <a:pPr marL="0" indent="0" eaLnBrk="1" fontAlgn="auto" hangingPunct="1">
              <a:spcAft>
                <a:spcPts val="0"/>
              </a:spcAft>
              <a:buNone/>
              <a:defRPr/>
            </a:pPr>
            <a:endParaRPr lang="en-US" sz="2000" dirty="0"/>
          </a:p>
          <a:p>
            <a:pPr marL="0" indent="0" eaLnBrk="1" fontAlgn="auto" hangingPunct="1">
              <a:spcAft>
                <a:spcPts val="0"/>
              </a:spcAft>
              <a:buNone/>
              <a:defRPr/>
            </a:pPr>
            <a:endParaRPr lang="en-US" dirty="0"/>
          </a:p>
          <a:p>
            <a:pPr marL="0" indent="0" eaLnBrk="1" fontAlgn="auto" hangingPunct="1">
              <a:spcAft>
                <a:spcPts val="0"/>
              </a:spcAft>
              <a:buNone/>
              <a:defRPr/>
            </a:pPr>
            <a:endParaRPr lang="en-US" sz="2000" dirty="0"/>
          </a:p>
          <a:p>
            <a:pPr marL="0" indent="0" eaLnBrk="1" fontAlgn="auto" hangingPunct="1">
              <a:spcAft>
                <a:spcPts val="0"/>
              </a:spcAft>
              <a:buNone/>
              <a:defRPr/>
            </a:pPr>
            <a:endParaRPr lang="en-US" dirty="0"/>
          </a:p>
          <a:p>
            <a:pPr marL="0" indent="0" eaLnBrk="1" fontAlgn="auto" hangingPunct="1">
              <a:spcAft>
                <a:spcPts val="0"/>
              </a:spcAft>
              <a:buNone/>
              <a:defRPr/>
            </a:pPr>
            <a:endParaRPr lang="en-US" sz="2000" dirty="0"/>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40</a:t>
            </a:fld>
            <a:endParaRPr lang="en-US" alt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5217" b="4348"/>
          <a:stretch/>
        </p:blipFill>
        <p:spPr>
          <a:xfrm>
            <a:off x="228600" y="1524000"/>
            <a:ext cx="8458200" cy="2819400"/>
          </a:xfrm>
          <a:prstGeom prst="rect">
            <a:avLst/>
          </a:prstGeom>
        </p:spPr>
      </p:pic>
    </p:spTree>
    <p:extLst>
      <p:ext uri="{BB962C8B-B14F-4D97-AF65-F5344CB8AC3E}">
        <p14:creationId xmlns:p14="http://schemas.microsoft.com/office/powerpoint/2010/main" val="426710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600200" y="0"/>
            <a:ext cx="6324600" cy="1143000"/>
          </a:xfrm>
        </p:spPr>
        <p:txBody>
          <a:bodyPr/>
          <a:lstStyle/>
          <a:p>
            <a:pPr eaLnBrk="1" hangingPunct="1"/>
            <a:r>
              <a:rPr lang="en-US" altLang="en-US" sz="2800" dirty="0"/>
              <a:t>Logistic Function</a:t>
            </a:r>
          </a:p>
        </p:txBody>
      </p:sp>
      <p:sp>
        <p:nvSpPr>
          <p:cNvPr id="3" name="Content Placeholder 2"/>
          <p:cNvSpPr>
            <a:spLocks noGrp="1"/>
          </p:cNvSpPr>
          <p:nvPr>
            <p:ph idx="1"/>
          </p:nvPr>
        </p:nvSpPr>
        <p:spPr>
          <a:xfrm>
            <a:off x="381000" y="1066800"/>
            <a:ext cx="8305800" cy="5334000"/>
          </a:xfrm>
        </p:spPr>
        <p:txBody>
          <a:bodyPr rtlCol="0">
            <a:noAutofit/>
          </a:bodyPr>
          <a:lstStyle/>
          <a:p>
            <a:pPr marL="0" indent="0" eaLnBrk="1" fontAlgn="auto" hangingPunct="1">
              <a:spcAft>
                <a:spcPts val="0"/>
              </a:spcAft>
              <a:buNone/>
              <a:defRPr/>
            </a:pPr>
            <a:r>
              <a:rPr lang="en-US" dirty="0"/>
              <a:t>H</a:t>
            </a:r>
            <a:r>
              <a:rPr lang="en-US" sz="2000" dirty="0"/>
              <a:t>ow do we map the information in our samples to the logistic function?</a:t>
            </a:r>
          </a:p>
          <a:p>
            <a:pPr marL="0" indent="0" eaLnBrk="1" fontAlgn="auto" hangingPunct="1">
              <a:spcAft>
                <a:spcPts val="0"/>
              </a:spcAft>
              <a:buNone/>
              <a:defRPr/>
            </a:pPr>
            <a:endParaRPr lang="en-US" dirty="0"/>
          </a:p>
          <a:p>
            <a:pPr marL="0" indent="0" eaLnBrk="1" fontAlgn="auto" hangingPunct="1">
              <a:spcAft>
                <a:spcPts val="0"/>
              </a:spcAft>
              <a:buNone/>
              <a:defRPr/>
            </a:pPr>
            <a:r>
              <a:rPr lang="en-US" sz="2000" dirty="0"/>
              <a:t>There are many ways to do this, and </a:t>
            </a:r>
            <a:r>
              <a:rPr lang="en-US" dirty="0"/>
              <a:t>we will take a look at different techniques.  But the simplest way to model data is with a linear model:</a:t>
            </a:r>
          </a:p>
          <a:p>
            <a:pPr marL="0" indent="0" eaLnBrk="1" fontAlgn="auto" hangingPunct="1">
              <a:spcAft>
                <a:spcPts val="0"/>
              </a:spcAft>
              <a:buNone/>
              <a:defRPr/>
            </a:pPr>
            <a:endParaRPr lang="en-US" dirty="0"/>
          </a:p>
          <a:p>
            <a:pPr marL="0" indent="0" eaLnBrk="1" fontAlgn="auto" hangingPunct="1">
              <a:spcAft>
                <a:spcPts val="0"/>
              </a:spcAft>
              <a:buNone/>
              <a:defRPr/>
            </a:pPr>
            <a:r>
              <a:rPr lang="en-US" dirty="0"/>
              <a:t>			</a:t>
            </a:r>
            <a:r>
              <a:rPr lang="en-US" sz="2400" dirty="0"/>
              <a:t>y</a:t>
            </a:r>
            <a:r>
              <a:rPr lang="en-US" sz="2400" baseline="-25000" dirty="0"/>
              <a:t>i</a:t>
            </a:r>
            <a:r>
              <a:rPr lang="en-US" sz="2400" dirty="0"/>
              <a:t> = </a:t>
            </a:r>
            <a:r>
              <a:rPr lang="en-US" sz="2400" dirty="0">
                <a:latin typeface="Symbol" panose="05050102010706020507" pitchFamily="18" charset="2"/>
              </a:rPr>
              <a:t>b</a:t>
            </a:r>
            <a:r>
              <a:rPr lang="en-US" sz="2400" baseline="-25000" dirty="0"/>
              <a:t>0</a:t>
            </a:r>
            <a:r>
              <a:rPr lang="en-US" sz="2400" dirty="0"/>
              <a:t> + </a:t>
            </a:r>
            <a:r>
              <a:rPr lang="en-US" sz="2400" dirty="0">
                <a:latin typeface="Symbol" panose="05050102010706020507" pitchFamily="18" charset="2"/>
              </a:rPr>
              <a:t>b</a:t>
            </a:r>
            <a:r>
              <a:rPr lang="en-US" sz="2400" baseline="-25000" dirty="0"/>
              <a:t>11</a:t>
            </a:r>
            <a:r>
              <a:rPr lang="en-US" sz="2400" dirty="0"/>
              <a:t>x</a:t>
            </a:r>
            <a:r>
              <a:rPr lang="en-US" sz="2400" baseline="-25000" dirty="0"/>
              <a:t>i1 </a:t>
            </a:r>
            <a:r>
              <a:rPr lang="en-US" sz="2400" dirty="0"/>
              <a:t> + </a:t>
            </a:r>
            <a:r>
              <a:rPr lang="en-US" sz="2400" dirty="0">
                <a:latin typeface="Symbol" panose="05050102010706020507" pitchFamily="18" charset="2"/>
              </a:rPr>
              <a:t>b</a:t>
            </a:r>
            <a:r>
              <a:rPr lang="en-US" sz="2400" baseline="-25000" dirty="0"/>
              <a:t>12</a:t>
            </a:r>
            <a:r>
              <a:rPr lang="en-US" sz="2400" dirty="0"/>
              <a:t>x</a:t>
            </a:r>
            <a:r>
              <a:rPr lang="en-US" sz="2400" baseline="-25000" dirty="0"/>
              <a:t>i2  </a:t>
            </a:r>
            <a:r>
              <a:rPr lang="en-US" sz="2400" dirty="0"/>
              <a:t>…</a:t>
            </a:r>
          </a:p>
          <a:p>
            <a:pPr marL="0" indent="0" eaLnBrk="1" fontAlgn="auto" hangingPunct="1">
              <a:spcAft>
                <a:spcPts val="0"/>
              </a:spcAft>
              <a:buNone/>
              <a:defRPr/>
            </a:pPr>
            <a:endParaRPr lang="en-US" baseline="-25000" dirty="0"/>
          </a:p>
          <a:p>
            <a:pPr marL="0" indent="0" eaLnBrk="1" fontAlgn="auto" hangingPunct="1">
              <a:spcAft>
                <a:spcPts val="0"/>
              </a:spcAft>
              <a:buNone/>
              <a:defRPr/>
            </a:pPr>
            <a:r>
              <a:rPr lang="en-US" dirty="0"/>
              <a:t>Then our logistic model becomes</a:t>
            </a:r>
          </a:p>
          <a:p>
            <a:pPr marL="0" indent="0" eaLnBrk="1" fontAlgn="auto" hangingPunct="1">
              <a:spcAft>
                <a:spcPts val="0"/>
              </a:spcAft>
              <a:buNone/>
              <a:defRPr/>
            </a:pPr>
            <a:endParaRPr lang="en-US" dirty="0"/>
          </a:p>
          <a:p>
            <a:pPr marL="0" indent="0" eaLnBrk="1" fontAlgn="auto" hangingPunct="1">
              <a:spcAft>
                <a:spcPts val="0"/>
              </a:spcAft>
              <a:buNone/>
              <a:defRPr/>
            </a:pPr>
            <a:r>
              <a:rPr lang="en-US" dirty="0"/>
              <a:t>		</a:t>
            </a:r>
            <a:r>
              <a:rPr lang="en-US" sz="2400" dirty="0"/>
              <a:t>p</a:t>
            </a:r>
            <a:r>
              <a:rPr lang="en-US" sz="2400" baseline="-25000" dirty="0"/>
              <a:t>i</a:t>
            </a:r>
            <a:r>
              <a:rPr lang="en-US" sz="2400" dirty="0"/>
              <a:t> = </a:t>
            </a:r>
            <a:r>
              <a:rPr lang="en-US" sz="2400" dirty="0" err="1"/>
              <a:t>e</a:t>
            </a:r>
            <a:r>
              <a:rPr lang="en-US" sz="2400" baseline="30000" dirty="0" err="1"/>
              <a:t>y</a:t>
            </a:r>
            <a:r>
              <a:rPr lang="en-US" sz="1400" dirty="0" err="1"/>
              <a:t>i</a:t>
            </a:r>
            <a:r>
              <a:rPr lang="en-US" sz="1400" dirty="0"/>
              <a:t> </a:t>
            </a:r>
            <a:r>
              <a:rPr lang="en-US" sz="2400" dirty="0"/>
              <a:t>/ (1 + </a:t>
            </a:r>
            <a:r>
              <a:rPr lang="en-US" sz="2400" dirty="0" err="1"/>
              <a:t>e</a:t>
            </a:r>
            <a:r>
              <a:rPr lang="en-US" sz="2400" baseline="30000" dirty="0" err="1"/>
              <a:t>y</a:t>
            </a:r>
            <a:r>
              <a:rPr lang="en-US" sz="1400" dirty="0" err="1"/>
              <a:t>i</a:t>
            </a:r>
            <a:r>
              <a:rPr lang="en-US" sz="2400" dirty="0"/>
              <a:t>) </a:t>
            </a:r>
          </a:p>
          <a:p>
            <a:pPr marL="0" indent="0" eaLnBrk="1" fontAlgn="auto" hangingPunct="1">
              <a:spcAft>
                <a:spcPts val="0"/>
              </a:spcAft>
              <a:buNone/>
              <a:defRPr/>
            </a:pPr>
            <a:r>
              <a:rPr lang="en-US" sz="2400" dirty="0"/>
              <a:t>		    = e</a:t>
            </a:r>
            <a:r>
              <a:rPr lang="en-US" sz="2400" baseline="30000" dirty="0"/>
              <a:t>(</a:t>
            </a:r>
            <a:r>
              <a:rPr lang="en-US" sz="2400" baseline="30000" dirty="0">
                <a:latin typeface="Symbol" panose="05050102010706020507" pitchFamily="18" charset="2"/>
              </a:rPr>
              <a:t>b</a:t>
            </a:r>
            <a:r>
              <a:rPr lang="en-US" sz="1400" dirty="0"/>
              <a:t>0</a:t>
            </a:r>
            <a:r>
              <a:rPr lang="en-US" sz="2400" baseline="30000" dirty="0"/>
              <a:t> + </a:t>
            </a:r>
            <a:r>
              <a:rPr lang="en-US" sz="2400" baseline="30000" dirty="0">
                <a:latin typeface="Symbol" panose="05050102010706020507" pitchFamily="18" charset="2"/>
              </a:rPr>
              <a:t>b</a:t>
            </a:r>
            <a:r>
              <a:rPr lang="en-US" sz="1400" dirty="0"/>
              <a:t>11</a:t>
            </a:r>
            <a:r>
              <a:rPr lang="en-US" sz="2400" baseline="30000" dirty="0"/>
              <a:t>xi1  + </a:t>
            </a:r>
            <a:r>
              <a:rPr lang="en-US" sz="2400" baseline="30000" dirty="0">
                <a:latin typeface="Symbol" panose="05050102010706020507" pitchFamily="18" charset="2"/>
              </a:rPr>
              <a:t>b</a:t>
            </a:r>
            <a:r>
              <a:rPr lang="en-US" sz="1400" dirty="0"/>
              <a:t>12</a:t>
            </a:r>
            <a:r>
              <a:rPr lang="en-US" sz="2400" baseline="30000" dirty="0"/>
              <a:t>x</a:t>
            </a:r>
            <a:r>
              <a:rPr lang="en-US" sz="1400" dirty="0"/>
              <a:t>i2</a:t>
            </a:r>
            <a:r>
              <a:rPr lang="en-US" sz="2400" baseline="30000" dirty="0"/>
              <a:t> ) </a:t>
            </a:r>
            <a:r>
              <a:rPr lang="en-US" sz="2400" dirty="0"/>
              <a:t>/ (1 + e</a:t>
            </a:r>
            <a:r>
              <a:rPr lang="en-US" sz="2400" baseline="30000" dirty="0"/>
              <a:t>(</a:t>
            </a:r>
            <a:r>
              <a:rPr lang="en-US" sz="2400" baseline="30000" dirty="0">
                <a:latin typeface="Symbol" panose="05050102010706020507" pitchFamily="18" charset="2"/>
              </a:rPr>
              <a:t>b</a:t>
            </a:r>
            <a:r>
              <a:rPr lang="en-US" sz="1400" dirty="0"/>
              <a:t>0</a:t>
            </a:r>
            <a:r>
              <a:rPr lang="en-US" sz="2400" baseline="30000" dirty="0"/>
              <a:t> + </a:t>
            </a:r>
            <a:r>
              <a:rPr lang="en-US" sz="2400" baseline="30000" dirty="0">
                <a:latin typeface="Symbol" panose="05050102010706020507" pitchFamily="18" charset="2"/>
              </a:rPr>
              <a:t>b</a:t>
            </a:r>
            <a:r>
              <a:rPr lang="en-US" sz="1400" dirty="0"/>
              <a:t>11</a:t>
            </a:r>
            <a:r>
              <a:rPr lang="en-US" sz="2400" baseline="30000" dirty="0"/>
              <a:t>xi1  + </a:t>
            </a:r>
            <a:r>
              <a:rPr lang="en-US" sz="2400" baseline="30000" dirty="0">
                <a:latin typeface="Symbol" panose="05050102010706020507" pitchFamily="18" charset="2"/>
              </a:rPr>
              <a:t>b</a:t>
            </a:r>
            <a:r>
              <a:rPr lang="en-US" sz="1400" dirty="0"/>
              <a:t>12</a:t>
            </a:r>
            <a:r>
              <a:rPr lang="en-US" sz="2400" baseline="30000" dirty="0"/>
              <a:t>x</a:t>
            </a:r>
            <a:r>
              <a:rPr lang="en-US" sz="1400" dirty="0"/>
              <a:t>i2</a:t>
            </a:r>
            <a:r>
              <a:rPr lang="en-US" sz="2400" baseline="30000" dirty="0"/>
              <a:t> ) </a:t>
            </a:r>
            <a:r>
              <a:rPr lang="en-US" sz="2400" dirty="0"/>
              <a:t>)</a:t>
            </a:r>
          </a:p>
          <a:p>
            <a:pPr marL="0" indent="0" eaLnBrk="1" fontAlgn="auto" hangingPunct="1">
              <a:spcAft>
                <a:spcPts val="0"/>
              </a:spcAft>
              <a:buNone/>
              <a:defRPr/>
            </a:pPr>
            <a:endParaRPr lang="en-US" sz="2400" dirty="0"/>
          </a:p>
          <a:p>
            <a:pPr marL="0" indent="0" eaLnBrk="1" fontAlgn="auto" hangingPunct="1">
              <a:spcAft>
                <a:spcPts val="0"/>
              </a:spcAft>
              <a:buNone/>
              <a:defRPr/>
            </a:pPr>
            <a:endParaRPr lang="en-US" dirty="0"/>
          </a:p>
          <a:p>
            <a:pPr marL="0" indent="0" eaLnBrk="1" fontAlgn="auto" hangingPunct="1">
              <a:spcAft>
                <a:spcPts val="0"/>
              </a:spcAft>
              <a:buNone/>
              <a:defRPr/>
            </a:pPr>
            <a:endParaRPr lang="en-US" dirty="0"/>
          </a:p>
          <a:p>
            <a:pPr marL="0" indent="0" eaLnBrk="1" fontAlgn="auto" hangingPunct="1">
              <a:spcAft>
                <a:spcPts val="0"/>
              </a:spcAft>
              <a:buNone/>
              <a:defRPr/>
            </a:pPr>
            <a:endParaRPr lang="en-US" dirty="0"/>
          </a:p>
          <a:p>
            <a:pPr marL="0" indent="0" eaLnBrk="1" fontAlgn="auto" hangingPunct="1">
              <a:spcAft>
                <a:spcPts val="0"/>
              </a:spcAft>
              <a:buNone/>
              <a:defRPr/>
            </a:pPr>
            <a:endParaRPr lang="en-US" b="1" dirty="0"/>
          </a:p>
          <a:p>
            <a:pPr marL="0" indent="0" eaLnBrk="1" fontAlgn="auto" hangingPunct="1">
              <a:spcAft>
                <a:spcPts val="0"/>
              </a:spcAft>
              <a:buNone/>
              <a:defRPr/>
            </a:pPr>
            <a:r>
              <a:rPr lang="en-US" b="1" dirty="0"/>
              <a:t>	</a:t>
            </a:r>
          </a:p>
          <a:p>
            <a:pPr marL="0" indent="0" eaLnBrk="1" fontAlgn="auto" hangingPunct="1">
              <a:spcAft>
                <a:spcPts val="0"/>
              </a:spcAft>
              <a:buNone/>
              <a:defRPr/>
            </a:pPr>
            <a:endParaRPr lang="en-US" sz="2000" b="1" dirty="0"/>
          </a:p>
          <a:p>
            <a:pPr marL="0" indent="0" eaLnBrk="1" fontAlgn="auto" hangingPunct="1">
              <a:spcAft>
                <a:spcPts val="0"/>
              </a:spcAft>
              <a:buNone/>
              <a:defRPr/>
            </a:pPr>
            <a:endParaRPr lang="en-US" sz="2000" b="1" dirty="0"/>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41</a:t>
            </a:fld>
            <a:endParaRPr lang="en-US" altLang="en-US" dirty="0"/>
          </a:p>
        </p:txBody>
      </p:sp>
      <p:sp>
        <p:nvSpPr>
          <p:cNvPr id="4" name="TextBox 3"/>
          <p:cNvSpPr txBox="1"/>
          <p:nvPr/>
        </p:nvSpPr>
        <p:spPr>
          <a:xfrm>
            <a:off x="3124200" y="2743200"/>
            <a:ext cx="300082" cy="369332"/>
          </a:xfrm>
          <a:prstGeom prst="rect">
            <a:avLst/>
          </a:prstGeom>
          <a:noFill/>
        </p:spPr>
        <p:txBody>
          <a:bodyPr wrap="none" rtlCol="0">
            <a:spAutoFit/>
          </a:bodyPr>
          <a:lstStyle/>
          <a:p>
            <a:r>
              <a:rPr lang="en-US" dirty="0"/>
              <a:t>^</a:t>
            </a:r>
          </a:p>
        </p:txBody>
      </p:sp>
      <p:sp>
        <p:nvSpPr>
          <p:cNvPr id="6" name="TextBox 5"/>
          <p:cNvSpPr txBox="1"/>
          <p:nvPr/>
        </p:nvSpPr>
        <p:spPr>
          <a:xfrm>
            <a:off x="3662318" y="2743200"/>
            <a:ext cx="300082" cy="369332"/>
          </a:xfrm>
          <a:prstGeom prst="rect">
            <a:avLst/>
          </a:prstGeom>
          <a:noFill/>
        </p:spPr>
        <p:txBody>
          <a:bodyPr wrap="none" rtlCol="0">
            <a:spAutoFit/>
          </a:bodyPr>
          <a:lstStyle/>
          <a:p>
            <a:r>
              <a:rPr lang="en-US" dirty="0"/>
              <a:t>^</a:t>
            </a:r>
          </a:p>
        </p:txBody>
      </p:sp>
      <p:sp>
        <p:nvSpPr>
          <p:cNvPr id="7" name="TextBox 6"/>
          <p:cNvSpPr txBox="1"/>
          <p:nvPr/>
        </p:nvSpPr>
        <p:spPr>
          <a:xfrm>
            <a:off x="4195718" y="2743200"/>
            <a:ext cx="300082" cy="369332"/>
          </a:xfrm>
          <a:prstGeom prst="rect">
            <a:avLst/>
          </a:prstGeom>
          <a:noFill/>
        </p:spPr>
        <p:txBody>
          <a:bodyPr wrap="none" rtlCol="0">
            <a:spAutoFit/>
          </a:bodyPr>
          <a:lstStyle/>
          <a:p>
            <a:r>
              <a:rPr lang="en-US" dirty="0"/>
              <a:t>^</a:t>
            </a:r>
          </a:p>
        </p:txBody>
      </p:sp>
      <p:sp>
        <p:nvSpPr>
          <p:cNvPr id="8" name="TextBox 7"/>
          <p:cNvSpPr txBox="1"/>
          <p:nvPr/>
        </p:nvSpPr>
        <p:spPr>
          <a:xfrm>
            <a:off x="5186318" y="2743200"/>
            <a:ext cx="300082"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426710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a:t>
            </a:r>
          </a:p>
        </p:txBody>
      </p:sp>
      <p:sp>
        <p:nvSpPr>
          <p:cNvPr id="3" name="Content Placeholder 2"/>
          <p:cNvSpPr>
            <a:spLocks noGrp="1"/>
          </p:cNvSpPr>
          <p:nvPr>
            <p:ph idx="1"/>
          </p:nvPr>
        </p:nvSpPr>
        <p:spPr>
          <a:xfrm>
            <a:off x="399082" y="1101486"/>
            <a:ext cx="8229600" cy="5135563"/>
          </a:xfrm>
        </p:spPr>
        <p:txBody>
          <a:bodyPr/>
          <a:lstStyle/>
          <a:p>
            <a:pPr marL="0" indent="0">
              <a:buNone/>
            </a:pPr>
            <a:r>
              <a:rPr lang="en-US" dirty="0"/>
              <a:t>How does the Logistic function work?</a:t>
            </a:r>
          </a:p>
          <a:p>
            <a:pPr marL="0" indent="0">
              <a:buNone/>
            </a:pPr>
            <a:endParaRPr lang="en-US" dirty="0"/>
          </a:p>
          <a:p>
            <a:r>
              <a:rPr lang="en-US" dirty="0"/>
              <a:t>Let’s say if p(x) &lt; 0.5 we predict 0 and if p(x) ≥ 0.5 we predict 1</a:t>
            </a:r>
          </a:p>
          <a:p>
            <a:endParaRPr lang="en-US" dirty="0"/>
          </a:p>
          <a:p>
            <a:r>
              <a:rPr lang="en-US" dirty="0"/>
              <a:t>Thus when y &lt; 0 we predict 0 and when y &gt; 0 we predict 1</a:t>
            </a:r>
          </a:p>
          <a:p>
            <a:endParaRPr lang="en-US" dirty="0"/>
          </a:p>
          <a:p>
            <a:endParaRPr lang="en-US" dirty="0"/>
          </a:p>
          <a:p>
            <a:endParaRPr lang="en-US" dirty="0"/>
          </a:p>
          <a:p>
            <a:endParaRPr lang="en-US" dirty="0"/>
          </a:p>
          <a:p>
            <a:endParaRPr lang="en-US" dirty="0"/>
          </a:p>
          <a:p>
            <a:endParaRPr lang="en-US" dirty="0"/>
          </a:p>
          <a:p>
            <a:pPr marL="0" indent="0">
              <a:buNone/>
            </a:pPr>
            <a:endParaRPr lang="en-US" dirty="0"/>
          </a:p>
          <a:p>
            <a:endParaRPr lang="en-US" dirty="0"/>
          </a:p>
          <a:p>
            <a:r>
              <a:rPr lang="en-US" dirty="0"/>
              <a:t>The </a:t>
            </a:r>
            <a:r>
              <a:rPr lang="en-US" u="sng" dirty="0"/>
              <a:t>Decision Boundary</a:t>
            </a:r>
            <a:r>
              <a:rPr lang="en-US" dirty="0"/>
              <a:t> is at p = 0.5</a:t>
            </a:r>
          </a:p>
          <a:p>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42</a:t>
            </a:fld>
            <a:endParaRPr lang="en-US" altLang="en-US"/>
          </a:p>
        </p:txBody>
      </p:sp>
      <p:sp>
        <p:nvSpPr>
          <p:cNvPr id="5" name="TextBox 4"/>
          <p:cNvSpPr txBox="1"/>
          <p:nvPr/>
        </p:nvSpPr>
        <p:spPr>
          <a:xfrm>
            <a:off x="1981200" y="2450068"/>
            <a:ext cx="300082" cy="369332"/>
          </a:xfrm>
          <a:prstGeom prst="rect">
            <a:avLst/>
          </a:prstGeom>
          <a:noFill/>
        </p:spPr>
        <p:txBody>
          <a:bodyPr wrap="none" rtlCol="0">
            <a:spAutoFit/>
          </a:bodyPr>
          <a:lstStyle/>
          <a:p>
            <a:r>
              <a:rPr lang="en-US" dirty="0"/>
              <a:t>^</a:t>
            </a:r>
          </a:p>
        </p:txBody>
      </p:sp>
      <p:sp>
        <p:nvSpPr>
          <p:cNvPr id="6" name="TextBox 5"/>
          <p:cNvSpPr txBox="1"/>
          <p:nvPr/>
        </p:nvSpPr>
        <p:spPr>
          <a:xfrm>
            <a:off x="4957718" y="2438400"/>
            <a:ext cx="300082" cy="369332"/>
          </a:xfrm>
          <a:prstGeom prst="rect">
            <a:avLst/>
          </a:prstGeom>
          <a:noFill/>
        </p:spPr>
        <p:txBody>
          <a:bodyPr wrap="none" rtlCol="0">
            <a:spAutoFit/>
          </a:bodyPr>
          <a:lstStyle/>
          <a:p>
            <a:r>
              <a:rPr lang="en-US" dirty="0"/>
              <a:t>^</a:t>
            </a:r>
          </a:p>
        </p:txBody>
      </p:sp>
      <p:sp>
        <p:nvSpPr>
          <p:cNvPr id="53" name="TextBox 52"/>
          <p:cNvSpPr txBox="1"/>
          <p:nvPr/>
        </p:nvSpPr>
        <p:spPr>
          <a:xfrm>
            <a:off x="3697940" y="5694811"/>
            <a:ext cx="300082" cy="369332"/>
          </a:xfrm>
          <a:prstGeom prst="rect">
            <a:avLst/>
          </a:prstGeom>
          <a:noFill/>
        </p:spPr>
        <p:txBody>
          <a:bodyPr wrap="none" rtlCol="0">
            <a:spAutoFit/>
          </a:bodyPr>
          <a:lstStyle/>
          <a:p>
            <a:r>
              <a:rPr lang="en-US" dirty="0"/>
              <a:t>^</a:t>
            </a:r>
          </a:p>
        </p:txBody>
      </p:sp>
      <p:pic>
        <p:nvPicPr>
          <p:cNvPr id="54" name="Picture 53"/>
          <p:cNvPicPr>
            <a:picLocks noChangeAspect="1"/>
          </p:cNvPicPr>
          <p:nvPr/>
        </p:nvPicPr>
        <p:blipFill rotWithShape="1">
          <a:blip r:embed="rId2">
            <a:extLst>
              <a:ext uri="{28A0092B-C50C-407E-A947-70E740481C1C}">
                <a14:useLocalDpi xmlns:a14="http://schemas.microsoft.com/office/drawing/2010/main" val="0"/>
              </a:ext>
            </a:extLst>
          </a:blip>
          <a:srcRect l="49354" t="14943" r="3076" b="2298"/>
          <a:stretch/>
        </p:blipFill>
        <p:spPr>
          <a:xfrm>
            <a:off x="2438400" y="3114040"/>
            <a:ext cx="3017520" cy="2194560"/>
          </a:xfrm>
          <a:prstGeom prst="rect">
            <a:avLst/>
          </a:prstGeom>
        </p:spPr>
      </p:pic>
      <p:cxnSp>
        <p:nvCxnSpPr>
          <p:cNvPr id="8" name="Straight Connector 7"/>
          <p:cNvCxnSpPr/>
          <p:nvPr/>
        </p:nvCxnSpPr>
        <p:spPr>
          <a:xfrm>
            <a:off x="3124200" y="3949700"/>
            <a:ext cx="2514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455920" y="3200400"/>
            <a:ext cx="0" cy="609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5455920" y="4211320"/>
            <a:ext cx="0" cy="5892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109204" y="5345668"/>
            <a:ext cx="1018420" cy="369332"/>
          </a:xfrm>
          <a:prstGeom prst="rect">
            <a:avLst/>
          </a:prstGeom>
          <a:noFill/>
        </p:spPr>
        <p:txBody>
          <a:bodyPr wrap="none" rtlCol="0">
            <a:spAutoFit/>
          </a:bodyPr>
          <a:lstStyle/>
          <a:p>
            <a:r>
              <a:rPr lang="en-US" dirty="0"/>
              <a:t>Predict 0</a:t>
            </a:r>
          </a:p>
        </p:txBody>
      </p:sp>
      <p:sp>
        <p:nvSpPr>
          <p:cNvPr id="57" name="TextBox 56"/>
          <p:cNvSpPr txBox="1"/>
          <p:nvPr/>
        </p:nvSpPr>
        <p:spPr>
          <a:xfrm>
            <a:off x="4132342" y="5040868"/>
            <a:ext cx="287258" cy="338554"/>
          </a:xfrm>
          <a:prstGeom prst="rect">
            <a:avLst/>
          </a:prstGeom>
          <a:noFill/>
        </p:spPr>
        <p:txBody>
          <a:bodyPr wrap="none" rtlCol="0">
            <a:spAutoFit/>
          </a:bodyPr>
          <a:lstStyle/>
          <a:p>
            <a:r>
              <a:rPr lang="en-US" sz="1600" dirty="0"/>
              <a:t>^</a:t>
            </a:r>
          </a:p>
        </p:txBody>
      </p:sp>
      <p:cxnSp>
        <p:nvCxnSpPr>
          <p:cNvPr id="59" name="Straight Arrow Connector 58"/>
          <p:cNvCxnSpPr>
            <a:stCxn id="57" idx="1"/>
          </p:cNvCxnSpPr>
          <p:nvPr/>
        </p:nvCxnSpPr>
        <p:spPr>
          <a:xfrm flipH="1">
            <a:off x="3429000" y="5210145"/>
            <a:ext cx="70334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4419600" y="5210145"/>
            <a:ext cx="688159"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4448508" y="5310882"/>
            <a:ext cx="1018420" cy="369332"/>
          </a:xfrm>
          <a:prstGeom prst="rect">
            <a:avLst/>
          </a:prstGeom>
          <a:noFill/>
        </p:spPr>
        <p:txBody>
          <a:bodyPr wrap="none" rtlCol="0">
            <a:spAutoFit/>
          </a:bodyPr>
          <a:lstStyle/>
          <a:p>
            <a:r>
              <a:rPr lang="en-US" dirty="0"/>
              <a:t>Predict 1</a:t>
            </a:r>
          </a:p>
        </p:txBody>
      </p:sp>
      <p:sp>
        <p:nvSpPr>
          <p:cNvPr id="18" name="TextBox 17"/>
          <p:cNvSpPr txBox="1"/>
          <p:nvPr/>
        </p:nvSpPr>
        <p:spPr>
          <a:xfrm>
            <a:off x="5638800" y="3745468"/>
            <a:ext cx="1356181" cy="369332"/>
          </a:xfrm>
          <a:prstGeom prst="rect">
            <a:avLst/>
          </a:prstGeom>
          <a:noFill/>
        </p:spPr>
        <p:txBody>
          <a:bodyPr wrap="square" rtlCol="0">
            <a:spAutoFit/>
          </a:bodyPr>
          <a:lstStyle/>
          <a:p>
            <a:r>
              <a:rPr lang="en-US" dirty="0"/>
              <a:t>p = 0.5</a:t>
            </a:r>
          </a:p>
        </p:txBody>
      </p:sp>
      <p:sp>
        <p:nvSpPr>
          <p:cNvPr id="19" name="TextBox 18"/>
          <p:cNvSpPr txBox="1"/>
          <p:nvPr/>
        </p:nvSpPr>
        <p:spPr>
          <a:xfrm>
            <a:off x="5638800" y="3669268"/>
            <a:ext cx="300082" cy="369332"/>
          </a:xfrm>
          <a:prstGeom prst="rect">
            <a:avLst/>
          </a:prstGeom>
          <a:noFill/>
        </p:spPr>
        <p:txBody>
          <a:bodyPr wrap="none" rtlCol="0">
            <a:spAutoFit/>
          </a:bodyPr>
          <a:lstStyle/>
          <a:p>
            <a:r>
              <a:rPr lang="en-US" dirty="0"/>
              <a:t>^</a:t>
            </a:r>
          </a:p>
        </p:txBody>
      </p:sp>
      <p:sp>
        <p:nvSpPr>
          <p:cNvPr id="20" name="TextBox 19"/>
          <p:cNvSpPr txBox="1"/>
          <p:nvPr/>
        </p:nvSpPr>
        <p:spPr>
          <a:xfrm>
            <a:off x="2491801" y="3809999"/>
            <a:ext cx="399082" cy="369332"/>
          </a:xfrm>
          <a:prstGeom prst="rect">
            <a:avLst/>
          </a:prstGeom>
          <a:solidFill>
            <a:schemeClr val="bg1"/>
          </a:solidFill>
        </p:spPr>
        <p:txBody>
          <a:bodyPr wrap="square" rtlCol="0">
            <a:spAutoFit/>
          </a:bodyPr>
          <a:lstStyle/>
          <a:p>
            <a:r>
              <a:rPr lang="en-US" dirty="0"/>
              <a:t>p </a:t>
            </a:r>
          </a:p>
        </p:txBody>
      </p:sp>
      <p:sp>
        <p:nvSpPr>
          <p:cNvPr id="22" name="TextBox 21"/>
          <p:cNvSpPr txBox="1"/>
          <p:nvPr/>
        </p:nvSpPr>
        <p:spPr>
          <a:xfrm>
            <a:off x="4114800" y="5040868"/>
            <a:ext cx="399082" cy="369332"/>
          </a:xfrm>
          <a:prstGeom prst="rect">
            <a:avLst/>
          </a:prstGeom>
          <a:solidFill>
            <a:schemeClr val="bg1"/>
          </a:solidFill>
        </p:spPr>
        <p:txBody>
          <a:bodyPr wrap="square" rtlCol="0">
            <a:spAutoFit/>
          </a:bodyPr>
          <a:lstStyle/>
          <a:p>
            <a:r>
              <a:rPr lang="en-US" dirty="0"/>
              <a:t>y </a:t>
            </a:r>
          </a:p>
        </p:txBody>
      </p:sp>
      <p:sp>
        <p:nvSpPr>
          <p:cNvPr id="23" name="TextBox 22"/>
          <p:cNvSpPr txBox="1"/>
          <p:nvPr/>
        </p:nvSpPr>
        <p:spPr>
          <a:xfrm>
            <a:off x="4105064" y="4953000"/>
            <a:ext cx="300082" cy="369332"/>
          </a:xfrm>
          <a:prstGeom prst="rect">
            <a:avLst/>
          </a:prstGeom>
          <a:noFill/>
        </p:spPr>
        <p:txBody>
          <a:bodyPr wrap="none" rtlCol="0">
            <a:spAutoFit/>
          </a:bodyPr>
          <a:lstStyle/>
          <a:p>
            <a:r>
              <a:rPr lang="en-US" dirty="0"/>
              <a:t>^</a:t>
            </a:r>
          </a:p>
        </p:txBody>
      </p:sp>
      <p:sp>
        <p:nvSpPr>
          <p:cNvPr id="24" name="TextBox 23"/>
          <p:cNvSpPr txBox="1"/>
          <p:nvPr/>
        </p:nvSpPr>
        <p:spPr>
          <a:xfrm>
            <a:off x="2491800" y="3702327"/>
            <a:ext cx="300082"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1452888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a:t>
            </a:r>
          </a:p>
        </p:txBody>
      </p:sp>
      <p:sp>
        <p:nvSpPr>
          <p:cNvPr id="3" name="Content Placeholder 2"/>
          <p:cNvSpPr>
            <a:spLocks noGrp="1"/>
          </p:cNvSpPr>
          <p:nvPr>
            <p:ph idx="1"/>
          </p:nvPr>
        </p:nvSpPr>
        <p:spPr>
          <a:xfrm>
            <a:off x="505746" y="998180"/>
            <a:ext cx="8229600" cy="5135563"/>
          </a:xfrm>
        </p:spPr>
        <p:txBody>
          <a:bodyPr/>
          <a:lstStyle/>
          <a:p>
            <a:r>
              <a:rPr lang="en-US" dirty="0"/>
              <a:t>To find the decision boundary, let’s find the line where y = 0</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r>
              <a:rPr lang="en-US" dirty="0"/>
              <a:t>                      </a:t>
            </a:r>
          </a:p>
          <a:p>
            <a:pPr marL="0" indent="0">
              <a:buNone/>
            </a:pPr>
            <a:r>
              <a:rPr lang="en-US" dirty="0"/>
              <a:t>		y = X</a:t>
            </a:r>
            <a:r>
              <a:rPr lang="en-US" baseline="-25000" dirty="0"/>
              <a:t>1</a:t>
            </a:r>
            <a:r>
              <a:rPr lang="en-US" dirty="0"/>
              <a:t> + X</a:t>
            </a:r>
            <a:r>
              <a:rPr lang="en-US" baseline="-25000" dirty="0"/>
              <a:t>2</a:t>
            </a:r>
            <a:r>
              <a:rPr lang="en-US" dirty="0"/>
              <a:t> – 4 = 0</a:t>
            </a:r>
          </a:p>
          <a:p>
            <a:pPr marL="0" indent="0">
              <a:buNone/>
            </a:pPr>
            <a:r>
              <a:rPr lang="en-US" dirty="0"/>
              <a:t>		thus     X</a:t>
            </a:r>
            <a:r>
              <a:rPr lang="en-US" baseline="-25000" dirty="0"/>
              <a:t>1</a:t>
            </a:r>
            <a:r>
              <a:rPr lang="en-US" dirty="0"/>
              <a:t> + X</a:t>
            </a:r>
            <a:r>
              <a:rPr lang="en-US" baseline="-25000" dirty="0"/>
              <a:t>2</a:t>
            </a:r>
            <a:r>
              <a:rPr lang="en-US" dirty="0"/>
              <a:t> = 4 is the decision boundary</a:t>
            </a:r>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43</a:t>
            </a:fld>
            <a:endParaRPr lang="en-US" altLang="en-US" dirty="0"/>
          </a:p>
        </p:txBody>
      </p:sp>
      <p:sp>
        <p:nvSpPr>
          <p:cNvPr id="5" name="TextBox 4"/>
          <p:cNvSpPr txBox="1"/>
          <p:nvPr/>
        </p:nvSpPr>
        <p:spPr>
          <a:xfrm>
            <a:off x="6466534" y="914400"/>
            <a:ext cx="300082" cy="369332"/>
          </a:xfrm>
          <a:prstGeom prst="rect">
            <a:avLst/>
          </a:prstGeom>
          <a:noFill/>
        </p:spPr>
        <p:txBody>
          <a:bodyPr wrap="none" rtlCol="0">
            <a:spAutoFit/>
          </a:bodyPr>
          <a:lstStyle/>
          <a:p>
            <a:r>
              <a:rPr lang="en-US" dirty="0"/>
              <a:t>^</a:t>
            </a:r>
          </a:p>
        </p:txBody>
      </p:sp>
      <p:sp>
        <p:nvSpPr>
          <p:cNvPr id="40" name="TextBox 39"/>
          <p:cNvSpPr txBox="1"/>
          <p:nvPr/>
        </p:nvSpPr>
        <p:spPr>
          <a:xfrm>
            <a:off x="2133600" y="2707164"/>
            <a:ext cx="383438" cy="369332"/>
          </a:xfrm>
          <a:prstGeom prst="rect">
            <a:avLst/>
          </a:prstGeom>
          <a:noFill/>
        </p:spPr>
        <p:txBody>
          <a:bodyPr wrap="none" rtlCol="0">
            <a:spAutoFit/>
          </a:bodyPr>
          <a:lstStyle/>
          <a:p>
            <a:r>
              <a:rPr lang="en-US" dirty="0"/>
              <a:t>X</a:t>
            </a:r>
            <a:r>
              <a:rPr lang="en-US" baseline="-25000" dirty="0"/>
              <a:t>2</a:t>
            </a:r>
          </a:p>
        </p:txBody>
      </p:sp>
      <p:sp>
        <p:nvSpPr>
          <p:cNvPr id="41" name="TextBox 40"/>
          <p:cNvSpPr txBox="1"/>
          <p:nvPr/>
        </p:nvSpPr>
        <p:spPr>
          <a:xfrm>
            <a:off x="3137303" y="2200196"/>
            <a:ext cx="301686" cy="369332"/>
          </a:xfrm>
          <a:prstGeom prst="rect">
            <a:avLst/>
          </a:prstGeom>
          <a:noFill/>
        </p:spPr>
        <p:txBody>
          <a:bodyPr wrap="none" rtlCol="0">
            <a:spAutoFit/>
          </a:bodyPr>
          <a:lstStyle/>
          <a:p>
            <a:r>
              <a:rPr lang="en-US" dirty="0"/>
              <a:t>0</a:t>
            </a:r>
            <a:endParaRPr lang="en-US" baseline="-25000" dirty="0"/>
          </a:p>
        </p:txBody>
      </p:sp>
      <p:sp>
        <p:nvSpPr>
          <p:cNvPr id="42" name="TextBox 41"/>
          <p:cNvSpPr txBox="1"/>
          <p:nvPr/>
        </p:nvSpPr>
        <p:spPr>
          <a:xfrm>
            <a:off x="3291817" y="3048000"/>
            <a:ext cx="301686" cy="369332"/>
          </a:xfrm>
          <a:prstGeom prst="rect">
            <a:avLst/>
          </a:prstGeom>
          <a:noFill/>
        </p:spPr>
        <p:txBody>
          <a:bodyPr wrap="none" rtlCol="0">
            <a:spAutoFit/>
          </a:bodyPr>
          <a:lstStyle/>
          <a:p>
            <a:r>
              <a:rPr lang="en-US" dirty="0"/>
              <a:t>1</a:t>
            </a:r>
            <a:endParaRPr lang="en-US" baseline="-25000" dirty="0"/>
          </a:p>
        </p:txBody>
      </p:sp>
      <p:sp>
        <p:nvSpPr>
          <p:cNvPr id="44" name="TextBox 43"/>
          <p:cNvSpPr txBox="1"/>
          <p:nvPr/>
        </p:nvSpPr>
        <p:spPr>
          <a:xfrm>
            <a:off x="2996643" y="3196630"/>
            <a:ext cx="301686" cy="369332"/>
          </a:xfrm>
          <a:prstGeom prst="rect">
            <a:avLst/>
          </a:prstGeom>
          <a:noFill/>
        </p:spPr>
        <p:txBody>
          <a:bodyPr wrap="none" rtlCol="0">
            <a:spAutoFit/>
          </a:bodyPr>
          <a:lstStyle/>
          <a:p>
            <a:r>
              <a:rPr lang="en-US" dirty="0"/>
              <a:t>1</a:t>
            </a:r>
            <a:endParaRPr lang="en-US" baseline="-25000" dirty="0"/>
          </a:p>
        </p:txBody>
      </p:sp>
      <p:sp>
        <p:nvSpPr>
          <p:cNvPr id="45" name="TextBox 44"/>
          <p:cNvSpPr txBox="1"/>
          <p:nvPr/>
        </p:nvSpPr>
        <p:spPr>
          <a:xfrm>
            <a:off x="3573058" y="3248462"/>
            <a:ext cx="301686" cy="369332"/>
          </a:xfrm>
          <a:prstGeom prst="rect">
            <a:avLst/>
          </a:prstGeom>
          <a:noFill/>
        </p:spPr>
        <p:txBody>
          <a:bodyPr wrap="none" rtlCol="0">
            <a:spAutoFit/>
          </a:bodyPr>
          <a:lstStyle/>
          <a:p>
            <a:r>
              <a:rPr lang="en-US" dirty="0"/>
              <a:t>1</a:t>
            </a:r>
            <a:endParaRPr lang="en-US" baseline="-25000" dirty="0"/>
          </a:p>
        </p:txBody>
      </p:sp>
      <p:sp>
        <p:nvSpPr>
          <p:cNvPr id="46" name="TextBox 45"/>
          <p:cNvSpPr txBox="1"/>
          <p:nvPr/>
        </p:nvSpPr>
        <p:spPr>
          <a:xfrm>
            <a:off x="2986460" y="2827298"/>
            <a:ext cx="301686" cy="369332"/>
          </a:xfrm>
          <a:prstGeom prst="rect">
            <a:avLst/>
          </a:prstGeom>
          <a:noFill/>
        </p:spPr>
        <p:txBody>
          <a:bodyPr wrap="none" rtlCol="0">
            <a:spAutoFit/>
          </a:bodyPr>
          <a:lstStyle/>
          <a:p>
            <a:r>
              <a:rPr lang="en-US" dirty="0"/>
              <a:t>1</a:t>
            </a:r>
            <a:endParaRPr lang="en-US" baseline="-25000" dirty="0"/>
          </a:p>
        </p:txBody>
      </p:sp>
      <p:sp>
        <p:nvSpPr>
          <p:cNvPr id="47" name="TextBox 46"/>
          <p:cNvSpPr txBox="1"/>
          <p:nvPr/>
        </p:nvSpPr>
        <p:spPr>
          <a:xfrm>
            <a:off x="3749459" y="2265760"/>
            <a:ext cx="301686" cy="369332"/>
          </a:xfrm>
          <a:prstGeom prst="rect">
            <a:avLst/>
          </a:prstGeom>
          <a:noFill/>
        </p:spPr>
        <p:txBody>
          <a:bodyPr wrap="none" rtlCol="0">
            <a:spAutoFit/>
          </a:bodyPr>
          <a:lstStyle/>
          <a:p>
            <a:r>
              <a:rPr lang="en-US" dirty="0"/>
              <a:t>0</a:t>
            </a:r>
            <a:endParaRPr lang="en-US" baseline="-25000" dirty="0"/>
          </a:p>
        </p:txBody>
      </p:sp>
      <p:sp>
        <p:nvSpPr>
          <p:cNvPr id="48" name="TextBox 47"/>
          <p:cNvSpPr txBox="1"/>
          <p:nvPr/>
        </p:nvSpPr>
        <p:spPr>
          <a:xfrm>
            <a:off x="3692439" y="2707164"/>
            <a:ext cx="301686" cy="369332"/>
          </a:xfrm>
          <a:prstGeom prst="rect">
            <a:avLst/>
          </a:prstGeom>
          <a:noFill/>
        </p:spPr>
        <p:txBody>
          <a:bodyPr wrap="none" rtlCol="0">
            <a:spAutoFit/>
          </a:bodyPr>
          <a:lstStyle/>
          <a:p>
            <a:r>
              <a:rPr lang="en-US" dirty="0"/>
              <a:t>0</a:t>
            </a:r>
            <a:endParaRPr lang="en-US" baseline="-25000" dirty="0"/>
          </a:p>
        </p:txBody>
      </p:sp>
      <p:sp>
        <p:nvSpPr>
          <p:cNvPr id="49" name="TextBox 48"/>
          <p:cNvSpPr txBox="1"/>
          <p:nvPr/>
        </p:nvSpPr>
        <p:spPr>
          <a:xfrm>
            <a:off x="4021561" y="2630290"/>
            <a:ext cx="301686" cy="369332"/>
          </a:xfrm>
          <a:prstGeom prst="rect">
            <a:avLst/>
          </a:prstGeom>
          <a:noFill/>
        </p:spPr>
        <p:txBody>
          <a:bodyPr wrap="none" rtlCol="0">
            <a:spAutoFit/>
          </a:bodyPr>
          <a:lstStyle/>
          <a:p>
            <a:r>
              <a:rPr lang="en-US" dirty="0"/>
              <a:t>0</a:t>
            </a:r>
            <a:endParaRPr lang="en-US" baseline="-25000" dirty="0"/>
          </a:p>
        </p:txBody>
      </p:sp>
      <p:sp>
        <p:nvSpPr>
          <p:cNvPr id="50" name="TextBox 49"/>
          <p:cNvSpPr txBox="1"/>
          <p:nvPr/>
        </p:nvSpPr>
        <p:spPr>
          <a:xfrm>
            <a:off x="4181785" y="3032562"/>
            <a:ext cx="301686" cy="369332"/>
          </a:xfrm>
          <a:prstGeom prst="rect">
            <a:avLst/>
          </a:prstGeom>
          <a:noFill/>
        </p:spPr>
        <p:txBody>
          <a:bodyPr wrap="none" rtlCol="0">
            <a:spAutoFit/>
          </a:bodyPr>
          <a:lstStyle/>
          <a:p>
            <a:r>
              <a:rPr lang="en-US" dirty="0"/>
              <a:t>0</a:t>
            </a:r>
            <a:endParaRPr lang="en-US" baseline="-25000" dirty="0"/>
          </a:p>
        </p:txBody>
      </p:sp>
      <p:sp>
        <p:nvSpPr>
          <p:cNvPr id="51" name="TextBox 50"/>
          <p:cNvSpPr txBox="1"/>
          <p:nvPr/>
        </p:nvSpPr>
        <p:spPr>
          <a:xfrm>
            <a:off x="3905383" y="3026728"/>
            <a:ext cx="301686" cy="369332"/>
          </a:xfrm>
          <a:prstGeom prst="rect">
            <a:avLst/>
          </a:prstGeom>
          <a:noFill/>
        </p:spPr>
        <p:txBody>
          <a:bodyPr wrap="none" rtlCol="0">
            <a:spAutoFit/>
          </a:bodyPr>
          <a:lstStyle/>
          <a:p>
            <a:r>
              <a:rPr lang="en-US" dirty="0"/>
              <a:t>0</a:t>
            </a:r>
            <a:endParaRPr lang="en-US" baseline="-25000" dirty="0"/>
          </a:p>
        </p:txBody>
      </p:sp>
      <p:cxnSp>
        <p:nvCxnSpPr>
          <p:cNvPr id="52" name="Straight Connector 51"/>
          <p:cNvCxnSpPr/>
          <p:nvPr/>
        </p:nvCxnSpPr>
        <p:spPr>
          <a:xfrm>
            <a:off x="2788733" y="2536230"/>
            <a:ext cx="1581829" cy="121336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2787176" y="1996996"/>
            <a:ext cx="779" cy="1828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2406955" y="2366328"/>
            <a:ext cx="301686" cy="1477328"/>
          </a:xfrm>
          <a:prstGeom prst="rect">
            <a:avLst/>
          </a:prstGeom>
          <a:noFill/>
        </p:spPr>
        <p:txBody>
          <a:bodyPr wrap="none" rtlCol="0">
            <a:spAutoFit/>
          </a:bodyPr>
          <a:lstStyle/>
          <a:p>
            <a:r>
              <a:rPr lang="en-US" dirty="0"/>
              <a:t>4</a:t>
            </a:r>
          </a:p>
          <a:p>
            <a:r>
              <a:rPr lang="en-US" dirty="0"/>
              <a:t>3</a:t>
            </a:r>
          </a:p>
          <a:p>
            <a:r>
              <a:rPr lang="en-US" dirty="0"/>
              <a:t>2</a:t>
            </a:r>
          </a:p>
          <a:p>
            <a:r>
              <a:rPr lang="en-US" dirty="0"/>
              <a:t>1</a:t>
            </a:r>
          </a:p>
          <a:p>
            <a:r>
              <a:rPr lang="en-US" dirty="0"/>
              <a:t>0</a:t>
            </a:r>
          </a:p>
        </p:txBody>
      </p:sp>
      <p:cxnSp>
        <p:nvCxnSpPr>
          <p:cNvPr id="63" name="Straight Connector 62"/>
          <p:cNvCxnSpPr/>
          <p:nvPr/>
        </p:nvCxnSpPr>
        <p:spPr>
          <a:xfrm>
            <a:off x="2711755" y="2514600"/>
            <a:ext cx="1508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2713312" y="2792294"/>
            <a:ext cx="1508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713312" y="3097094"/>
            <a:ext cx="1508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2713312" y="3401894"/>
            <a:ext cx="1508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2787176" y="3792498"/>
            <a:ext cx="2210579"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584531" y="4066064"/>
            <a:ext cx="383438" cy="369332"/>
          </a:xfrm>
          <a:prstGeom prst="rect">
            <a:avLst/>
          </a:prstGeom>
          <a:noFill/>
        </p:spPr>
        <p:txBody>
          <a:bodyPr wrap="none" rtlCol="0">
            <a:spAutoFit/>
          </a:bodyPr>
          <a:lstStyle/>
          <a:p>
            <a:r>
              <a:rPr lang="en-US" dirty="0"/>
              <a:t>X</a:t>
            </a:r>
            <a:r>
              <a:rPr lang="en-US" baseline="-25000" dirty="0"/>
              <a:t>1</a:t>
            </a:r>
          </a:p>
        </p:txBody>
      </p:sp>
      <p:sp>
        <p:nvSpPr>
          <p:cNvPr id="70" name="TextBox 69"/>
          <p:cNvSpPr txBox="1"/>
          <p:nvPr/>
        </p:nvSpPr>
        <p:spPr>
          <a:xfrm>
            <a:off x="2670131" y="3749596"/>
            <a:ext cx="1827744" cy="369332"/>
          </a:xfrm>
          <a:prstGeom prst="rect">
            <a:avLst/>
          </a:prstGeom>
          <a:noFill/>
        </p:spPr>
        <p:txBody>
          <a:bodyPr wrap="none" rtlCol="0">
            <a:spAutoFit/>
          </a:bodyPr>
          <a:lstStyle/>
          <a:p>
            <a:r>
              <a:rPr lang="en-US" dirty="0"/>
              <a:t>0    1     2     3      4</a:t>
            </a:r>
          </a:p>
        </p:txBody>
      </p:sp>
      <p:cxnSp>
        <p:nvCxnSpPr>
          <p:cNvPr id="71" name="Straight Connector 70"/>
          <p:cNvCxnSpPr/>
          <p:nvPr/>
        </p:nvCxnSpPr>
        <p:spPr>
          <a:xfrm flipV="1">
            <a:off x="3163720" y="3673396"/>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3508331" y="3673396"/>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3889331" y="3673396"/>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4346531" y="3673396"/>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353850" y="4585732"/>
            <a:ext cx="300082"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215014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a:t>
            </a:r>
          </a:p>
        </p:txBody>
      </p:sp>
      <p:sp>
        <p:nvSpPr>
          <p:cNvPr id="3" name="Content Placeholder 2"/>
          <p:cNvSpPr>
            <a:spLocks noGrp="1"/>
          </p:cNvSpPr>
          <p:nvPr>
            <p:ph idx="1"/>
          </p:nvPr>
        </p:nvSpPr>
        <p:spPr>
          <a:xfrm>
            <a:off x="505746" y="998180"/>
            <a:ext cx="8229600" cy="5135563"/>
          </a:xfrm>
        </p:spPr>
        <p:txBody>
          <a:bodyPr/>
          <a:lstStyle/>
          <a:p>
            <a:r>
              <a:rPr lang="en-US" dirty="0"/>
              <a:t>What about this Decision Boundary?</a:t>
            </a:r>
          </a:p>
          <a:p>
            <a:endParaRPr lang="en-US" dirty="0"/>
          </a:p>
          <a:p>
            <a:endParaRPr lang="en-US" dirty="0"/>
          </a:p>
          <a:p>
            <a:endParaRPr lang="en-US" dirty="0"/>
          </a:p>
          <a:p>
            <a:endParaRPr lang="en-US" dirty="0"/>
          </a:p>
          <a:p>
            <a:endParaRPr lang="en-US" dirty="0"/>
          </a:p>
          <a:p>
            <a:pPr marL="0" indent="0">
              <a:buNone/>
            </a:pPr>
            <a:endParaRPr lang="en-US" dirty="0"/>
          </a:p>
          <a:p>
            <a:pPr marL="0" indent="0">
              <a:buNone/>
            </a:pPr>
            <a:r>
              <a:rPr lang="en-US" dirty="0"/>
              <a:t>                      </a:t>
            </a:r>
          </a:p>
          <a:p>
            <a:pPr marL="0" indent="0">
              <a:buNone/>
            </a:pPr>
            <a:r>
              <a:rPr lang="en-US" dirty="0"/>
              <a:t>		y = (X</a:t>
            </a:r>
            <a:r>
              <a:rPr lang="en-US" baseline="-25000" dirty="0"/>
              <a:t>1</a:t>
            </a:r>
            <a:r>
              <a:rPr lang="en-US" dirty="0"/>
              <a:t>)</a:t>
            </a:r>
            <a:r>
              <a:rPr lang="en-US" baseline="30000" dirty="0"/>
              <a:t>2</a:t>
            </a:r>
            <a:r>
              <a:rPr lang="en-US" dirty="0"/>
              <a:t>+ (X</a:t>
            </a:r>
            <a:r>
              <a:rPr lang="en-US" baseline="-25000" dirty="0"/>
              <a:t>2</a:t>
            </a:r>
            <a:r>
              <a:rPr lang="en-US" dirty="0"/>
              <a:t>)</a:t>
            </a:r>
            <a:r>
              <a:rPr lang="en-US" baseline="30000" dirty="0"/>
              <a:t>2</a:t>
            </a:r>
            <a:r>
              <a:rPr lang="en-US" dirty="0"/>
              <a:t> – 1 = 0</a:t>
            </a:r>
          </a:p>
          <a:p>
            <a:pPr marL="0" indent="0">
              <a:buNone/>
            </a:pPr>
            <a:r>
              <a:rPr lang="en-US" dirty="0"/>
              <a:t>		thus (X</a:t>
            </a:r>
            <a:r>
              <a:rPr lang="en-US" baseline="-25000" dirty="0"/>
              <a:t>1</a:t>
            </a:r>
            <a:r>
              <a:rPr lang="en-US" dirty="0"/>
              <a:t>)</a:t>
            </a:r>
            <a:r>
              <a:rPr lang="en-US" baseline="30000" dirty="0"/>
              <a:t>2</a:t>
            </a:r>
            <a:r>
              <a:rPr lang="en-US" dirty="0"/>
              <a:t>+ (X</a:t>
            </a:r>
            <a:r>
              <a:rPr lang="en-US" baseline="-25000" dirty="0"/>
              <a:t>2</a:t>
            </a:r>
            <a:r>
              <a:rPr lang="en-US" dirty="0"/>
              <a:t>)</a:t>
            </a:r>
            <a:r>
              <a:rPr lang="en-US" baseline="30000" dirty="0"/>
              <a:t>2</a:t>
            </a:r>
            <a:r>
              <a:rPr lang="en-US" dirty="0"/>
              <a:t> = 1 is the decision boundary</a:t>
            </a:r>
          </a:p>
          <a:p>
            <a:pPr marL="0" indent="0">
              <a:buNone/>
            </a:pPr>
            <a:endParaRPr lang="en-US" dirty="0"/>
          </a:p>
          <a:p>
            <a:pPr marL="0" indent="0">
              <a:buNone/>
            </a:pPr>
            <a:r>
              <a:rPr lang="en-US" dirty="0"/>
              <a:t>So as you can see y can get complicated and can be linear, smooth, or irregular.  </a:t>
            </a:r>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44</a:t>
            </a:fld>
            <a:endParaRPr lang="en-US" altLang="en-US" dirty="0"/>
          </a:p>
        </p:txBody>
      </p:sp>
      <p:sp>
        <p:nvSpPr>
          <p:cNvPr id="76" name="TextBox 75"/>
          <p:cNvSpPr txBox="1"/>
          <p:nvPr/>
        </p:nvSpPr>
        <p:spPr>
          <a:xfrm>
            <a:off x="2366918" y="3810000"/>
            <a:ext cx="300082" cy="369332"/>
          </a:xfrm>
          <a:prstGeom prst="rect">
            <a:avLst/>
          </a:prstGeom>
          <a:noFill/>
        </p:spPr>
        <p:txBody>
          <a:bodyPr wrap="none" rtlCol="0">
            <a:spAutoFit/>
          </a:bodyPr>
          <a:lstStyle/>
          <a:p>
            <a:r>
              <a:rPr lang="en-US" dirty="0"/>
              <a:t>^</a:t>
            </a:r>
          </a:p>
        </p:txBody>
      </p:sp>
      <p:grpSp>
        <p:nvGrpSpPr>
          <p:cNvPr id="7" name="Group 6"/>
          <p:cNvGrpSpPr/>
          <p:nvPr/>
        </p:nvGrpSpPr>
        <p:grpSpPr>
          <a:xfrm>
            <a:off x="2133600" y="1447800"/>
            <a:ext cx="2864155" cy="2438400"/>
            <a:chOff x="2133600" y="1996996"/>
            <a:chExt cx="2864155" cy="2438400"/>
          </a:xfrm>
        </p:grpSpPr>
        <p:sp>
          <p:nvSpPr>
            <p:cNvPr id="40" name="TextBox 39"/>
            <p:cNvSpPr txBox="1"/>
            <p:nvPr/>
          </p:nvSpPr>
          <p:spPr>
            <a:xfrm>
              <a:off x="2133600" y="2707164"/>
              <a:ext cx="383438" cy="369332"/>
            </a:xfrm>
            <a:prstGeom prst="rect">
              <a:avLst/>
            </a:prstGeom>
            <a:noFill/>
          </p:spPr>
          <p:txBody>
            <a:bodyPr wrap="none" rtlCol="0">
              <a:spAutoFit/>
            </a:bodyPr>
            <a:lstStyle/>
            <a:p>
              <a:r>
                <a:rPr lang="en-US" dirty="0"/>
                <a:t>X</a:t>
              </a:r>
              <a:r>
                <a:rPr lang="en-US" baseline="-25000" dirty="0"/>
                <a:t>2</a:t>
              </a:r>
            </a:p>
          </p:txBody>
        </p:sp>
        <p:sp>
          <p:nvSpPr>
            <p:cNvPr id="41" name="TextBox 40"/>
            <p:cNvSpPr txBox="1"/>
            <p:nvPr/>
          </p:nvSpPr>
          <p:spPr>
            <a:xfrm>
              <a:off x="3289556" y="2853730"/>
              <a:ext cx="301686" cy="369332"/>
            </a:xfrm>
            <a:prstGeom prst="rect">
              <a:avLst/>
            </a:prstGeom>
            <a:noFill/>
          </p:spPr>
          <p:txBody>
            <a:bodyPr wrap="none" rtlCol="0">
              <a:spAutoFit/>
            </a:bodyPr>
            <a:lstStyle/>
            <a:p>
              <a:r>
                <a:rPr lang="en-US" dirty="0"/>
                <a:t>0</a:t>
              </a:r>
              <a:endParaRPr lang="en-US" baseline="-25000" dirty="0"/>
            </a:p>
          </p:txBody>
        </p:sp>
        <p:sp>
          <p:nvSpPr>
            <p:cNvPr id="42" name="TextBox 41"/>
            <p:cNvSpPr txBox="1"/>
            <p:nvPr/>
          </p:nvSpPr>
          <p:spPr>
            <a:xfrm>
              <a:off x="3291817" y="3429000"/>
              <a:ext cx="301686" cy="369332"/>
            </a:xfrm>
            <a:prstGeom prst="rect">
              <a:avLst/>
            </a:prstGeom>
            <a:noFill/>
          </p:spPr>
          <p:txBody>
            <a:bodyPr wrap="none" rtlCol="0">
              <a:spAutoFit/>
            </a:bodyPr>
            <a:lstStyle/>
            <a:p>
              <a:r>
                <a:rPr lang="en-US" dirty="0"/>
                <a:t>1</a:t>
              </a:r>
              <a:endParaRPr lang="en-US" baseline="-25000" dirty="0"/>
            </a:p>
          </p:txBody>
        </p:sp>
        <p:sp>
          <p:nvSpPr>
            <p:cNvPr id="44" name="TextBox 43"/>
            <p:cNvSpPr txBox="1"/>
            <p:nvPr/>
          </p:nvSpPr>
          <p:spPr>
            <a:xfrm>
              <a:off x="3670580" y="2465864"/>
              <a:ext cx="301686" cy="369332"/>
            </a:xfrm>
            <a:prstGeom prst="rect">
              <a:avLst/>
            </a:prstGeom>
            <a:noFill/>
          </p:spPr>
          <p:txBody>
            <a:bodyPr wrap="none" rtlCol="0">
              <a:spAutoFit/>
            </a:bodyPr>
            <a:lstStyle/>
            <a:p>
              <a:r>
                <a:rPr lang="en-US" dirty="0"/>
                <a:t>1</a:t>
              </a:r>
              <a:endParaRPr lang="en-US" baseline="-25000" dirty="0"/>
            </a:p>
          </p:txBody>
        </p:sp>
        <p:sp>
          <p:nvSpPr>
            <p:cNvPr id="45" name="TextBox 44"/>
            <p:cNvSpPr txBox="1"/>
            <p:nvPr/>
          </p:nvSpPr>
          <p:spPr>
            <a:xfrm>
              <a:off x="3817126" y="3391258"/>
              <a:ext cx="301686" cy="369332"/>
            </a:xfrm>
            <a:prstGeom prst="rect">
              <a:avLst/>
            </a:prstGeom>
            <a:noFill/>
          </p:spPr>
          <p:txBody>
            <a:bodyPr wrap="none" rtlCol="0">
              <a:spAutoFit/>
            </a:bodyPr>
            <a:lstStyle/>
            <a:p>
              <a:r>
                <a:rPr lang="en-US" dirty="0"/>
                <a:t>1</a:t>
              </a:r>
              <a:endParaRPr lang="en-US" baseline="-25000" dirty="0"/>
            </a:p>
          </p:txBody>
        </p:sp>
        <p:sp>
          <p:nvSpPr>
            <p:cNvPr id="46" name="TextBox 45"/>
            <p:cNvSpPr txBox="1"/>
            <p:nvPr/>
          </p:nvSpPr>
          <p:spPr>
            <a:xfrm>
              <a:off x="2986460" y="3296166"/>
              <a:ext cx="301686" cy="369332"/>
            </a:xfrm>
            <a:prstGeom prst="rect">
              <a:avLst/>
            </a:prstGeom>
            <a:noFill/>
          </p:spPr>
          <p:txBody>
            <a:bodyPr wrap="none" rtlCol="0">
              <a:spAutoFit/>
            </a:bodyPr>
            <a:lstStyle/>
            <a:p>
              <a:r>
                <a:rPr lang="en-US" dirty="0"/>
                <a:t>1</a:t>
              </a:r>
              <a:endParaRPr lang="en-US" baseline="-25000" dirty="0"/>
            </a:p>
          </p:txBody>
        </p:sp>
        <p:sp>
          <p:nvSpPr>
            <p:cNvPr id="47" name="TextBox 46"/>
            <p:cNvSpPr txBox="1"/>
            <p:nvPr/>
          </p:nvSpPr>
          <p:spPr>
            <a:xfrm>
              <a:off x="3598616" y="2798802"/>
              <a:ext cx="301686" cy="369332"/>
            </a:xfrm>
            <a:prstGeom prst="rect">
              <a:avLst/>
            </a:prstGeom>
            <a:noFill/>
          </p:spPr>
          <p:txBody>
            <a:bodyPr wrap="none" rtlCol="0">
              <a:spAutoFit/>
            </a:bodyPr>
            <a:lstStyle/>
            <a:p>
              <a:r>
                <a:rPr lang="en-US" dirty="0"/>
                <a:t>0</a:t>
              </a:r>
              <a:endParaRPr lang="en-US" baseline="-25000" dirty="0"/>
            </a:p>
          </p:txBody>
        </p:sp>
        <p:sp>
          <p:nvSpPr>
            <p:cNvPr id="48" name="TextBox 47"/>
            <p:cNvSpPr txBox="1"/>
            <p:nvPr/>
          </p:nvSpPr>
          <p:spPr>
            <a:xfrm>
              <a:off x="3390753" y="3160594"/>
              <a:ext cx="301686" cy="369332"/>
            </a:xfrm>
            <a:prstGeom prst="rect">
              <a:avLst/>
            </a:prstGeom>
            <a:noFill/>
          </p:spPr>
          <p:txBody>
            <a:bodyPr wrap="none" rtlCol="0">
              <a:spAutoFit/>
            </a:bodyPr>
            <a:lstStyle/>
            <a:p>
              <a:r>
                <a:rPr lang="en-US" dirty="0"/>
                <a:t>0</a:t>
              </a:r>
              <a:endParaRPr lang="en-US" baseline="-25000" dirty="0"/>
            </a:p>
          </p:txBody>
        </p:sp>
        <p:sp>
          <p:nvSpPr>
            <p:cNvPr id="51" name="TextBox 50"/>
            <p:cNvSpPr txBox="1"/>
            <p:nvPr/>
          </p:nvSpPr>
          <p:spPr>
            <a:xfrm>
              <a:off x="3692439" y="3147536"/>
              <a:ext cx="301686" cy="369332"/>
            </a:xfrm>
            <a:prstGeom prst="rect">
              <a:avLst/>
            </a:prstGeom>
            <a:noFill/>
          </p:spPr>
          <p:txBody>
            <a:bodyPr wrap="none" rtlCol="0">
              <a:spAutoFit/>
            </a:bodyPr>
            <a:lstStyle/>
            <a:p>
              <a:r>
                <a:rPr lang="en-US" dirty="0"/>
                <a:t>0</a:t>
              </a:r>
              <a:endParaRPr lang="en-US" baseline="-25000" dirty="0"/>
            </a:p>
          </p:txBody>
        </p:sp>
        <p:cxnSp>
          <p:nvCxnSpPr>
            <p:cNvPr id="61" name="Straight Arrow Connector 60"/>
            <p:cNvCxnSpPr/>
            <p:nvPr/>
          </p:nvCxnSpPr>
          <p:spPr>
            <a:xfrm flipV="1">
              <a:off x="2787176" y="1996996"/>
              <a:ext cx="779" cy="1828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2406955" y="2366328"/>
              <a:ext cx="372218" cy="1477328"/>
            </a:xfrm>
            <a:prstGeom prst="rect">
              <a:avLst/>
            </a:prstGeom>
            <a:noFill/>
          </p:spPr>
          <p:txBody>
            <a:bodyPr wrap="none" rtlCol="0">
              <a:spAutoFit/>
            </a:bodyPr>
            <a:lstStyle/>
            <a:p>
              <a:r>
                <a:rPr lang="en-US" dirty="0"/>
                <a:t>2</a:t>
              </a:r>
            </a:p>
            <a:p>
              <a:r>
                <a:rPr lang="en-US" dirty="0"/>
                <a:t>1</a:t>
              </a:r>
            </a:p>
            <a:p>
              <a:r>
                <a:rPr lang="en-US" dirty="0"/>
                <a:t>0</a:t>
              </a:r>
            </a:p>
            <a:p>
              <a:r>
                <a:rPr lang="en-US" dirty="0"/>
                <a:t>-1</a:t>
              </a:r>
            </a:p>
            <a:p>
              <a:r>
                <a:rPr lang="en-US" dirty="0"/>
                <a:t>-2</a:t>
              </a:r>
            </a:p>
          </p:txBody>
        </p:sp>
        <p:cxnSp>
          <p:nvCxnSpPr>
            <p:cNvPr id="63" name="Straight Connector 62"/>
            <p:cNvCxnSpPr/>
            <p:nvPr/>
          </p:nvCxnSpPr>
          <p:spPr>
            <a:xfrm>
              <a:off x="2711755" y="2541706"/>
              <a:ext cx="1508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2713312" y="2819400"/>
              <a:ext cx="1508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713312" y="3124200"/>
              <a:ext cx="1508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2713312" y="3429000"/>
              <a:ext cx="1508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2787176" y="3792498"/>
              <a:ext cx="2210579"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584531" y="4066064"/>
              <a:ext cx="383438" cy="369332"/>
            </a:xfrm>
            <a:prstGeom prst="rect">
              <a:avLst/>
            </a:prstGeom>
            <a:noFill/>
          </p:spPr>
          <p:txBody>
            <a:bodyPr wrap="none" rtlCol="0">
              <a:spAutoFit/>
            </a:bodyPr>
            <a:lstStyle/>
            <a:p>
              <a:r>
                <a:rPr lang="en-US" dirty="0"/>
                <a:t>X</a:t>
              </a:r>
              <a:r>
                <a:rPr lang="en-US" baseline="-25000" dirty="0"/>
                <a:t>1</a:t>
              </a:r>
            </a:p>
          </p:txBody>
        </p:sp>
        <p:sp>
          <p:nvSpPr>
            <p:cNvPr id="70" name="TextBox 69"/>
            <p:cNvSpPr txBox="1"/>
            <p:nvPr/>
          </p:nvSpPr>
          <p:spPr>
            <a:xfrm>
              <a:off x="2603191" y="3749596"/>
              <a:ext cx="1968809" cy="369332"/>
            </a:xfrm>
            <a:prstGeom prst="rect">
              <a:avLst/>
            </a:prstGeom>
            <a:noFill/>
          </p:spPr>
          <p:txBody>
            <a:bodyPr wrap="none" rtlCol="0">
              <a:spAutoFit/>
            </a:bodyPr>
            <a:lstStyle/>
            <a:p>
              <a:r>
                <a:rPr lang="en-US" dirty="0"/>
                <a:t>-2    -1     0     1      2</a:t>
              </a:r>
            </a:p>
          </p:txBody>
        </p:sp>
        <p:cxnSp>
          <p:nvCxnSpPr>
            <p:cNvPr id="71" name="Straight Connector 70"/>
            <p:cNvCxnSpPr/>
            <p:nvPr/>
          </p:nvCxnSpPr>
          <p:spPr>
            <a:xfrm flipV="1">
              <a:off x="3163720" y="3673396"/>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3508331" y="3673396"/>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3889331" y="3673396"/>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4346531" y="3673396"/>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864155" y="2835196"/>
              <a:ext cx="301686" cy="369332"/>
            </a:xfrm>
            <a:prstGeom prst="rect">
              <a:avLst/>
            </a:prstGeom>
            <a:noFill/>
          </p:spPr>
          <p:txBody>
            <a:bodyPr wrap="none" rtlCol="0">
              <a:spAutoFit/>
            </a:bodyPr>
            <a:lstStyle/>
            <a:p>
              <a:r>
                <a:rPr lang="en-US" dirty="0"/>
                <a:t>1</a:t>
              </a:r>
              <a:endParaRPr lang="en-US" baseline="-25000" dirty="0"/>
            </a:p>
          </p:txBody>
        </p:sp>
        <p:sp>
          <p:nvSpPr>
            <p:cNvPr id="33" name="TextBox 32"/>
            <p:cNvSpPr txBox="1"/>
            <p:nvPr/>
          </p:nvSpPr>
          <p:spPr>
            <a:xfrm>
              <a:off x="3309325" y="2465864"/>
              <a:ext cx="301686" cy="369332"/>
            </a:xfrm>
            <a:prstGeom prst="rect">
              <a:avLst/>
            </a:prstGeom>
            <a:noFill/>
          </p:spPr>
          <p:txBody>
            <a:bodyPr wrap="none" rtlCol="0">
              <a:spAutoFit/>
            </a:bodyPr>
            <a:lstStyle/>
            <a:p>
              <a:r>
                <a:rPr lang="en-US" dirty="0"/>
                <a:t>1</a:t>
              </a:r>
              <a:endParaRPr lang="en-US" baseline="-25000" dirty="0"/>
            </a:p>
          </p:txBody>
        </p:sp>
        <p:sp>
          <p:nvSpPr>
            <p:cNvPr id="34" name="TextBox 33"/>
            <p:cNvSpPr txBox="1"/>
            <p:nvPr/>
          </p:nvSpPr>
          <p:spPr>
            <a:xfrm>
              <a:off x="3912855" y="2835196"/>
              <a:ext cx="301686" cy="369332"/>
            </a:xfrm>
            <a:prstGeom prst="rect">
              <a:avLst/>
            </a:prstGeom>
            <a:noFill/>
          </p:spPr>
          <p:txBody>
            <a:bodyPr wrap="none" rtlCol="0">
              <a:spAutoFit/>
            </a:bodyPr>
            <a:lstStyle/>
            <a:p>
              <a:r>
                <a:rPr lang="en-US" dirty="0"/>
                <a:t>1</a:t>
              </a:r>
              <a:endParaRPr lang="en-US" baseline="-25000" dirty="0"/>
            </a:p>
          </p:txBody>
        </p:sp>
        <p:sp>
          <p:nvSpPr>
            <p:cNvPr id="35" name="TextBox 34"/>
            <p:cNvSpPr txBox="1"/>
            <p:nvPr/>
          </p:nvSpPr>
          <p:spPr>
            <a:xfrm>
              <a:off x="4041714" y="3124200"/>
              <a:ext cx="301686" cy="369332"/>
            </a:xfrm>
            <a:prstGeom prst="rect">
              <a:avLst/>
            </a:prstGeom>
            <a:noFill/>
          </p:spPr>
          <p:txBody>
            <a:bodyPr wrap="none" rtlCol="0">
              <a:spAutoFit/>
            </a:bodyPr>
            <a:lstStyle/>
            <a:p>
              <a:r>
                <a:rPr lang="en-US" dirty="0"/>
                <a:t>1</a:t>
              </a:r>
              <a:endParaRPr lang="en-US" baseline="-25000" dirty="0"/>
            </a:p>
          </p:txBody>
        </p:sp>
        <p:sp>
          <p:nvSpPr>
            <p:cNvPr id="6" name="Oval 5"/>
            <p:cNvSpPr/>
            <p:nvPr/>
          </p:nvSpPr>
          <p:spPr>
            <a:xfrm>
              <a:off x="3276600" y="2819400"/>
              <a:ext cx="732389" cy="722194"/>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p:cNvSpPr txBox="1"/>
          <p:nvPr/>
        </p:nvSpPr>
        <p:spPr>
          <a:xfrm>
            <a:off x="2362200" y="4950936"/>
            <a:ext cx="300082"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645840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a:t>
            </a:r>
          </a:p>
        </p:txBody>
      </p:sp>
      <p:sp>
        <p:nvSpPr>
          <p:cNvPr id="3" name="Content Placeholder 2"/>
          <p:cNvSpPr>
            <a:spLocks noGrp="1"/>
          </p:cNvSpPr>
          <p:nvPr>
            <p:ph idx="1"/>
          </p:nvPr>
        </p:nvSpPr>
        <p:spPr>
          <a:xfrm>
            <a:off x="505746" y="998180"/>
            <a:ext cx="8229600" cy="5135563"/>
          </a:xfrm>
        </p:spPr>
        <p:txBody>
          <a:bodyPr/>
          <a:lstStyle/>
          <a:p>
            <a:r>
              <a:rPr lang="en-US" dirty="0"/>
              <a:t>A Decision Boundary can suffer from being too simple (too much bias in the fit to the data) or too flexible (model fits the noise)</a:t>
            </a:r>
          </a:p>
          <a:p>
            <a:endParaRPr lang="en-US" dirty="0"/>
          </a:p>
          <a:p>
            <a:endParaRPr lang="en-US"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45</a:t>
            </a:fld>
            <a:endParaRPr lang="en-US" alt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81200"/>
            <a:ext cx="7639050" cy="386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5737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for </a:t>
            </a:r>
            <a:r>
              <a:rPr lang="en-US" dirty="0">
                <a:latin typeface="Symbol" panose="05050102010706020507" pitchFamily="18" charset="2"/>
              </a:rPr>
              <a:t>b</a:t>
            </a:r>
            <a:r>
              <a:rPr lang="en-US" baseline="-25000" dirty="0"/>
              <a:t>0</a:t>
            </a:r>
            <a:r>
              <a:rPr lang="en-US" dirty="0"/>
              <a:t> and </a:t>
            </a:r>
            <a:r>
              <a:rPr lang="en-US" dirty="0">
                <a:latin typeface="Symbol" panose="05050102010706020507" pitchFamily="18" charset="2"/>
              </a:rPr>
              <a:t>b</a:t>
            </a:r>
            <a:r>
              <a:rPr lang="en-US" baseline="-25000" dirty="0"/>
              <a:t>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For </a:t>
                </a:r>
                <a:r>
                  <a:rPr lang="en-US" u="sng" dirty="0"/>
                  <a:t>Linear Regression</a:t>
                </a:r>
                <a:r>
                  <a:rPr lang="en-US" dirty="0"/>
                  <a:t>, we applied the least squares optimization technique to the error function to find </a:t>
                </a:r>
                <a:r>
                  <a:rPr lang="en-US" dirty="0">
                    <a:latin typeface="Symbol" panose="05050102010706020507" pitchFamily="18" charset="2"/>
                  </a:rPr>
                  <a:t>b</a:t>
                </a:r>
                <a:r>
                  <a:rPr lang="en-US" baseline="-25000" dirty="0"/>
                  <a:t>0</a:t>
                </a:r>
                <a:r>
                  <a:rPr lang="en-US" dirty="0"/>
                  <a:t> and </a:t>
                </a:r>
                <a:r>
                  <a:rPr lang="en-US" dirty="0">
                    <a:latin typeface="Symbol" panose="05050102010706020507" pitchFamily="18" charset="2"/>
                  </a:rPr>
                  <a:t>b</a:t>
                </a:r>
                <a:r>
                  <a:rPr lang="en-US" baseline="-25000" dirty="0"/>
                  <a:t>1</a:t>
                </a:r>
              </a:p>
              <a:p>
                <a:pPr marL="457200" lvl="1" indent="0">
                  <a:buNone/>
                </a:pPr>
                <a:endParaRPr lang="en-US" dirty="0"/>
              </a:p>
              <a:p>
                <a:pPr marL="457200" lvl="1" indent="0">
                  <a:buNone/>
                </a:pPr>
                <a:r>
                  <a:rPr lang="en-US" dirty="0"/>
                  <a:t>Error(</a:t>
                </a:r>
                <a:r>
                  <a:rPr lang="en-US" dirty="0">
                    <a:latin typeface="Symbol" panose="05050102010706020507" pitchFamily="18" charset="2"/>
                  </a:rPr>
                  <a:t>b</a:t>
                </a:r>
                <a:r>
                  <a:rPr lang="en-US" dirty="0"/>
                  <a:t>) = J(</a:t>
                </a:r>
                <a:r>
                  <a:rPr lang="en-US" dirty="0">
                    <a:latin typeface="Symbol" panose="05050102010706020507" pitchFamily="18" charset="2"/>
                  </a:rPr>
                  <a:t>b</a:t>
                </a:r>
                <a:r>
                  <a:rPr lang="en-US" dirty="0"/>
                  <a:t>) =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a:rPr>
                          <m:t>𝑖</m:t>
                        </m:r>
                        <m:r>
                          <a:rPr lang="en-US" i="1">
                            <a:latin typeface="Cambria Math"/>
                          </a:rPr>
                          <m:t>=1</m:t>
                        </m:r>
                      </m:sub>
                      <m:sup>
                        <m:r>
                          <a:rPr lang="en-US" i="1">
                            <a:latin typeface="Cambria Math"/>
                          </a:rPr>
                          <m:t>𝑛</m:t>
                        </m:r>
                      </m:sup>
                      <m:e>
                        <m:d>
                          <m:dPr>
                            <m:ctrlPr>
                              <a:rPr lang="en-US" i="1">
                                <a:latin typeface="Cambria Math" panose="02040503050406030204" pitchFamily="18" charset="0"/>
                              </a:rPr>
                            </m:ctrlPr>
                          </m:dPr>
                          <m:e>
                            <m:r>
                              <a:rPr lang="en-US" i="1">
                                <a:latin typeface="Cambria Math"/>
                              </a:rPr>
                              <m:t>𝑦</m:t>
                            </m:r>
                            <m:r>
                              <a:rPr lang="en-US" i="1" baseline="-25000">
                                <a:latin typeface="Cambria Math"/>
                              </a:rPr>
                              <m:t>𝑖</m:t>
                            </m:r>
                            <m:r>
                              <a:rPr lang="en-US" i="1">
                                <a:latin typeface="Cambria Math"/>
                              </a:rPr>
                              <m:t> −</m:t>
                            </m:r>
                            <m:r>
                              <a:rPr lang="cy-GB" i="1" smtClean="0">
                                <a:latin typeface="Cambria Math"/>
                              </a:rPr>
                              <m:t>ŷ</m:t>
                            </m:r>
                            <m:r>
                              <a:rPr lang="en-US" i="1" baseline="-25000">
                                <a:latin typeface="Cambria Math"/>
                              </a:rPr>
                              <m:t>𝑖</m:t>
                            </m:r>
                          </m:e>
                        </m:d>
                        <m:r>
                          <a:rPr lang="en-US" i="1" baseline="30000">
                            <a:latin typeface="Cambria Math"/>
                          </a:rPr>
                          <m:t>2</m:t>
                        </m:r>
                      </m:e>
                    </m:nary>
                  </m:oMath>
                </a14:m>
                <a:endParaRPr lang="en-US" dirty="0"/>
              </a:p>
              <a:p>
                <a:pPr marL="457200" lvl="1" indent="0">
                  <a:buNone/>
                </a:pPr>
                <a:r>
                  <a:rPr lang="en-US" dirty="0"/>
                  <a:t>		   =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a:rPr>
                          <m:t>𝑖</m:t>
                        </m:r>
                        <m:r>
                          <a:rPr lang="en-US" i="1">
                            <a:latin typeface="Cambria Math"/>
                          </a:rPr>
                          <m:t>=1</m:t>
                        </m:r>
                      </m:sub>
                      <m:sup>
                        <m:r>
                          <a:rPr lang="en-US" i="1">
                            <a:latin typeface="Cambria Math"/>
                          </a:rPr>
                          <m:t>𝑛</m:t>
                        </m:r>
                      </m:sup>
                      <m:e>
                        <m:d>
                          <m:dPr>
                            <m:ctrlPr>
                              <a:rPr lang="en-US" i="1">
                                <a:latin typeface="Cambria Math" panose="02040503050406030204" pitchFamily="18" charset="0"/>
                              </a:rPr>
                            </m:ctrlPr>
                          </m:dPr>
                          <m:e>
                            <m:r>
                              <a:rPr lang="en-US" i="1">
                                <a:latin typeface="Cambria Math"/>
                              </a:rPr>
                              <m:t>𝑦</m:t>
                            </m:r>
                            <m:r>
                              <a:rPr lang="en-US" i="1" baseline="-25000">
                                <a:latin typeface="Cambria Math"/>
                              </a:rPr>
                              <m:t>𝑖</m:t>
                            </m:r>
                            <m:r>
                              <a:rPr lang="en-US" i="1">
                                <a:latin typeface="Cambria Math"/>
                              </a:rPr>
                              <m:t> </m:t>
                            </m:r>
                            <m:r>
                              <m:rPr>
                                <m:nor/>
                              </m:rPr>
                              <a:rPr lang="en-US" b="0" i="0" smtClean="0">
                                <a:latin typeface="Cambria Math"/>
                              </a:rPr>
                              <m:t>− </m:t>
                            </m:r>
                            <m:r>
                              <m:rPr>
                                <m:nor/>
                              </m:rPr>
                              <a:rPr lang="en-US" dirty="0">
                                <a:latin typeface="Symbol" panose="05050102010706020507" pitchFamily="18" charset="2"/>
                              </a:rPr>
                              <m:t>b</m:t>
                            </m:r>
                            <m:r>
                              <m:rPr>
                                <m:nor/>
                              </m:rPr>
                              <a:rPr lang="en-US" baseline="-25000" dirty="0"/>
                              <m:t>0</m:t>
                            </m:r>
                            <m:r>
                              <m:rPr>
                                <m:nor/>
                              </m:rPr>
                              <a:rPr lang="en-US" dirty="0"/>
                              <m:t> </m:t>
                            </m:r>
                            <m:r>
                              <m:rPr>
                                <m:nor/>
                              </m:rPr>
                              <a:rPr lang="en-US" b="0" i="0" dirty="0" smtClean="0"/>
                              <m:t>−</m:t>
                            </m:r>
                            <m:r>
                              <m:rPr>
                                <m:nor/>
                              </m:rPr>
                              <a:rPr lang="en-US" dirty="0"/>
                              <m:t> </m:t>
                            </m:r>
                            <m:r>
                              <m:rPr>
                                <m:nor/>
                              </m:rPr>
                              <a:rPr lang="en-US" dirty="0">
                                <a:latin typeface="Symbol" panose="05050102010706020507" pitchFamily="18" charset="2"/>
                              </a:rPr>
                              <m:t>b</m:t>
                            </m:r>
                            <m:r>
                              <m:rPr>
                                <m:nor/>
                              </m:rPr>
                              <a:rPr lang="en-US" baseline="-25000" dirty="0"/>
                              <m:t>1</m:t>
                            </m:r>
                            <m:r>
                              <m:rPr>
                                <m:nor/>
                              </m:rPr>
                              <a:rPr lang="en-US" baseline="-25000" dirty="0"/>
                              <m:t>jxij</m:t>
                            </m:r>
                            <m:r>
                              <m:rPr>
                                <m:nor/>
                              </m:rPr>
                              <a:rPr lang="en-US" baseline="-25000" dirty="0"/>
                              <m:t> </m:t>
                            </m:r>
                          </m:e>
                        </m:d>
                        <m:r>
                          <a:rPr lang="en-US" i="1" baseline="30000">
                            <a:latin typeface="Cambria Math"/>
                          </a:rPr>
                          <m:t>2</m:t>
                        </m:r>
                      </m:e>
                    </m:nary>
                  </m:oMath>
                </a14:m>
                <a:endParaRPr lang="en-US" dirty="0"/>
              </a:p>
              <a:p>
                <a:pPr marL="457200" lvl="1" indent="0">
                  <a:buNone/>
                </a:pPr>
                <a:endParaRPr lang="en-US" dirty="0"/>
              </a:p>
              <a:p>
                <a:pPr marL="457200" lvl="1" indent="0">
                  <a:buNone/>
                </a:pPr>
                <a:r>
                  <a:rPr lang="en-US" dirty="0"/>
                  <a:t>And we minimized the Error by finding the derivative with respect to </a:t>
                </a:r>
                <a:r>
                  <a:rPr lang="en-US" dirty="0">
                    <a:latin typeface="Symbol" panose="05050102010706020507" pitchFamily="18" charset="2"/>
                  </a:rPr>
                  <a:t>b</a:t>
                </a:r>
                <a:r>
                  <a:rPr lang="en-US" baseline="-25000" dirty="0"/>
                  <a:t>0</a:t>
                </a:r>
                <a:r>
                  <a:rPr lang="en-US" dirty="0"/>
                  <a:t> and </a:t>
                </a:r>
                <a:r>
                  <a:rPr lang="en-US" dirty="0">
                    <a:latin typeface="Symbol" panose="05050102010706020507" pitchFamily="18" charset="2"/>
                  </a:rPr>
                  <a:t>b</a:t>
                </a:r>
                <a:r>
                  <a:rPr lang="en-US" baseline="-25000" dirty="0"/>
                  <a:t>1</a:t>
                </a:r>
                <a:r>
                  <a:rPr lang="en-US" dirty="0"/>
                  <a:t> and setting it to 0.</a:t>
                </a:r>
              </a:p>
              <a:p>
                <a:pPr marL="457200" lvl="1" indent="0">
                  <a:buNone/>
                </a:pPr>
                <a:r>
                  <a:rPr lang="en-US" dirty="0"/>
                  <a:t>__________________________________________________________</a:t>
                </a:r>
              </a:p>
              <a:p>
                <a:pPr marL="457200" lvl="1" indent="0">
                  <a:buNone/>
                </a:pPr>
                <a:r>
                  <a:rPr lang="en-US" dirty="0"/>
                  <a:t>But for this </a:t>
                </a:r>
                <a:r>
                  <a:rPr lang="en-US" u="sng" dirty="0"/>
                  <a:t>Classification</a:t>
                </a:r>
                <a:r>
                  <a:rPr lang="en-US" dirty="0"/>
                  <a:t> problem, this does not lead to a good solution.</a:t>
                </a:r>
              </a:p>
              <a:p>
                <a:pPr marL="457200" lvl="1" indent="0">
                  <a:buNone/>
                </a:pPr>
                <a:endParaRPr lang="en-US" dirty="0"/>
              </a:p>
              <a:p>
                <a:pPr marL="457200" lvl="1" indent="0">
                  <a:buNone/>
                </a:pPr>
                <a:r>
                  <a:rPr lang="en-US" dirty="0"/>
                  <a:t>Error(</a:t>
                </a:r>
                <a:r>
                  <a:rPr lang="en-US" dirty="0">
                    <a:latin typeface="Symbol" panose="05050102010706020507" pitchFamily="18" charset="2"/>
                  </a:rPr>
                  <a:t>b</a:t>
                </a:r>
                <a:r>
                  <a:rPr lang="en-US" dirty="0"/>
                  <a:t>) = J(</a:t>
                </a:r>
                <a:r>
                  <a:rPr lang="en-US" dirty="0">
                    <a:latin typeface="Symbol" panose="05050102010706020507" pitchFamily="18" charset="2"/>
                  </a:rPr>
                  <a:t>b</a:t>
                </a:r>
                <a:r>
                  <a:rPr lang="en-US" dirty="0"/>
                  <a:t>) =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a:rPr>
                          <m:t>𝑖</m:t>
                        </m:r>
                        <m:r>
                          <a:rPr lang="en-US" i="1">
                            <a:latin typeface="Cambria Math"/>
                          </a:rPr>
                          <m:t>=1</m:t>
                        </m:r>
                      </m:sub>
                      <m:sup>
                        <m:r>
                          <a:rPr lang="en-US" i="1">
                            <a:latin typeface="Cambria Math"/>
                          </a:rPr>
                          <m:t>𝑛</m:t>
                        </m:r>
                      </m:sup>
                      <m:e>
                        <m:d>
                          <m:dPr>
                            <m:ctrlPr>
                              <a:rPr lang="en-US" i="1">
                                <a:latin typeface="Cambria Math" panose="02040503050406030204" pitchFamily="18" charset="0"/>
                              </a:rPr>
                            </m:ctrlPr>
                          </m:dPr>
                          <m:e>
                            <m:r>
                              <a:rPr lang="en-US" i="1">
                                <a:latin typeface="Cambria Math"/>
                              </a:rPr>
                              <m:t>𝑦</m:t>
                            </m:r>
                            <m:r>
                              <a:rPr lang="en-US" i="1" baseline="-25000">
                                <a:latin typeface="Cambria Math"/>
                              </a:rPr>
                              <m:t>𝑖</m:t>
                            </m:r>
                            <m:r>
                              <a:rPr lang="en-US" i="1">
                                <a:latin typeface="Cambria Math"/>
                              </a:rPr>
                              <m:t> −</m:t>
                            </m:r>
                            <m:r>
                              <a:rPr lang="cy-GB" i="1">
                                <a:latin typeface="Cambria Math"/>
                              </a:rPr>
                              <m:t>ŷ</m:t>
                            </m:r>
                            <m:r>
                              <a:rPr lang="en-US" i="1" baseline="-25000">
                                <a:latin typeface="Cambria Math"/>
                              </a:rPr>
                              <m:t>𝑖</m:t>
                            </m:r>
                          </m:e>
                        </m:d>
                        <m:r>
                          <a:rPr lang="en-US" i="1" baseline="30000">
                            <a:latin typeface="Cambria Math"/>
                          </a:rPr>
                          <m:t>2</m:t>
                        </m:r>
                      </m:e>
                    </m:nary>
                  </m:oMath>
                </a14:m>
                <a:endParaRPr lang="en-US" dirty="0"/>
              </a:p>
              <a:p>
                <a:pPr marL="457200" lvl="1" indent="0">
                  <a:buNone/>
                </a:pPr>
                <a:r>
                  <a:rPr lang="en-US" dirty="0"/>
                  <a:t>		   =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a:rPr>
                          <m:t>𝑖</m:t>
                        </m:r>
                        <m:r>
                          <a:rPr lang="en-US" i="1">
                            <a:latin typeface="Cambria Math"/>
                          </a:rPr>
                          <m:t>=1</m:t>
                        </m:r>
                      </m:sub>
                      <m:sup>
                        <m:r>
                          <a:rPr lang="en-US" i="1">
                            <a:latin typeface="Cambria Math"/>
                          </a:rPr>
                          <m:t>𝑛</m:t>
                        </m:r>
                      </m:sup>
                      <m:e>
                        <m:d>
                          <m:dPr>
                            <m:ctrlPr>
                              <a:rPr lang="en-US" i="1">
                                <a:latin typeface="Cambria Math" panose="02040503050406030204" pitchFamily="18" charset="0"/>
                              </a:rPr>
                            </m:ctrlPr>
                          </m:dPr>
                          <m:e>
                            <m:r>
                              <a:rPr lang="en-US" i="1">
                                <a:latin typeface="Cambria Math"/>
                              </a:rPr>
                              <m:t>𝑦</m:t>
                            </m:r>
                            <m:r>
                              <a:rPr lang="en-US" i="1" baseline="-25000">
                                <a:latin typeface="Cambria Math"/>
                              </a:rPr>
                              <m:t>𝑖</m:t>
                            </m:r>
                            <m:r>
                              <a:rPr lang="en-US" i="1">
                                <a:latin typeface="Cambria Math"/>
                              </a:rPr>
                              <m:t> </m:t>
                            </m:r>
                            <m:r>
                              <m:rPr>
                                <m:nor/>
                              </m:rPr>
                              <a:rPr lang="en-US">
                                <a:latin typeface="Cambria Math"/>
                              </a:rPr>
                              <m:t>−</m:t>
                            </m:r>
                            <m:r>
                              <m:rPr>
                                <m:nor/>
                              </m:rPr>
                              <a:rPr lang="en-US" b="0" i="0" smtClean="0">
                                <a:latin typeface="Cambria Math"/>
                              </a:rPr>
                              <m:t>{</m:t>
                            </m:r>
                            <m:r>
                              <m:rPr>
                                <m:nor/>
                              </m:rPr>
                              <a:rPr lang="en-US" dirty="0"/>
                              <m:t>e</m:t>
                            </m:r>
                            <m:r>
                              <m:rPr>
                                <m:nor/>
                              </m:rPr>
                              <a:rPr lang="en-US" baseline="30000" dirty="0"/>
                              <m:t>(</m:t>
                            </m:r>
                            <m:r>
                              <m:rPr>
                                <m:nor/>
                              </m:rPr>
                              <a:rPr lang="en-US" baseline="30000" dirty="0">
                                <a:latin typeface="Symbol" panose="05050102010706020507" pitchFamily="18" charset="2"/>
                              </a:rPr>
                              <m:t>b</m:t>
                            </m:r>
                            <m:r>
                              <m:rPr>
                                <m:nor/>
                              </m:rPr>
                              <a:rPr lang="en-US" sz="1200" dirty="0"/>
                              <m:t>0</m:t>
                            </m:r>
                            <m:r>
                              <m:rPr>
                                <m:nor/>
                              </m:rPr>
                              <a:rPr lang="en-US" baseline="30000" dirty="0"/>
                              <m:t> + </m:t>
                            </m:r>
                            <m:r>
                              <m:rPr>
                                <m:nor/>
                              </m:rPr>
                              <a:rPr lang="en-US" baseline="30000" dirty="0">
                                <a:latin typeface="Symbol" panose="05050102010706020507" pitchFamily="18" charset="2"/>
                              </a:rPr>
                              <m:t>b</m:t>
                            </m:r>
                            <m:r>
                              <m:rPr>
                                <m:nor/>
                              </m:rPr>
                              <a:rPr lang="en-US" sz="1100" dirty="0"/>
                              <m:t>1</m:t>
                            </m:r>
                            <m:r>
                              <m:rPr>
                                <m:nor/>
                              </m:rPr>
                              <a:rPr lang="en-US" sz="1100" dirty="0"/>
                              <m:t>j</m:t>
                            </m:r>
                            <m:r>
                              <m:rPr>
                                <m:nor/>
                              </m:rPr>
                              <a:rPr lang="en-US" baseline="30000" dirty="0"/>
                              <m:t>x</m:t>
                            </m:r>
                            <m:r>
                              <m:rPr>
                                <m:nor/>
                              </m:rPr>
                              <a:rPr lang="en-US" sz="1200" dirty="0"/>
                              <m:t>ij</m:t>
                            </m:r>
                            <m:r>
                              <m:rPr>
                                <m:nor/>
                              </m:rPr>
                              <a:rPr lang="en-US" baseline="30000" dirty="0"/>
                              <m:t>) </m:t>
                            </m:r>
                            <m:r>
                              <m:rPr>
                                <m:nor/>
                              </m:rPr>
                              <a:rPr lang="en-US" dirty="0"/>
                              <m:t>/ (1 + </m:t>
                            </m:r>
                            <m:r>
                              <m:rPr>
                                <m:nor/>
                              </m:rPr>
                              <a:rPr lang="en-US" dirty="0"/>
                              <m:t>e</m:t>
                            </m:r>
                            <m:r>
                              <m:rPr>
                                <m:nor/>
                              </m:rPr>
                              <a:rPr lang="en-US" dirty="0"/>
                              <m:t> (</m:t>
                            </m:r>
                            <m:r>
                              <m:rPr>
                                <m:nor/>
                              </m:rPr>
                              <a:rPr lang="en-US" baseline="30000" dirty="0">
                                <a:latin typeface="Symbol" panose="05050102010706020507" pitchFamily="18" charset="2"/>
                              </a:rPr>
                              <m:t>b</m:t>
                            </m:r>
                            <m:r>
                              <m:rPr>
                                <m:nor/>
                              </m:rPr>
                              <a:rPr lang="en-US" sz="1200" dirty="0"/>
                              <m:t>0</m:t>
                            </m:r>
                            <m:r>
                              <m:rPr>
                                <m:nor/>
                              </m:rPr>
                              <a:rPr lang="en-US" baseline="30000" dirty="0"/>
                              <m:t> + </m:t>
                            </m:r>
                            <m:r>
                              <m:rPr>
                                <m:nor/>
                              </m:rPr>
                              <a:rPr lang="en-US" baseline="30000" dirty="0">
                                <a:latin typeface="Symbol" panose="05050102010706020507" pitchFamily="18" charset="2"/>
                              </a:rPr>
                              <m:t>b</m:t>
                            </m:r>
                            <m:r>
                              <m:rPr>
                                <m:nor/>
                              </m:rPr>
                              <a:rPr lang="en-US" sz="1200" dirty="0"/>
                              <m:t>1</m:t>
                            </m:r>
                            <m:r>
                              <m:rPr>
                                <m:nor/>
                              </m:rPr>
                              <a:rPr lang="en-US" sz="1200" dirty="0"/>
                              <m:t>j</m:t>
                            </m:r>
                            <m:r>
                              <m:rPr>
                                <m:nor/>
                              </m:rPr>
                              <a:rPr lang="en-US" baseline="30000" dirty="0"/>
                              <m:t>x</m:t>
                            </m:r>
                            <m:r>
                              <m:rPr>
                                <m:nor/>
                              </m:rPr>
                              <a:rPr lang="en-US" sz="1200" dirty="0"/>
                              <m:t>ij</m:t>
                            </m:r>
                            <m:r>
                              <m:rPr>
                                <m:nor/>
                              </m:rPr>
                              <a:rPr lang="en-US" baseline="30000" dirty="0"/>
                              <m:t>) </m:t>
                            </m:r>
                            <m:r>
                              <m:rPr>
                                <m:nor/>
                              </m:rPr>
                              <a:rPr lang="en-US" dirty="0"/>
                              <m:t>)</m:t>
                            </m:r>
                            <m:r>
                              <m:rPr>
                                <m:nor/>
                              </m:rPr>
                              <a:rPr lang="en-US" b="0" i="0" dirty="0" smtClean="0"/>
                              <m:t>}</m:t>
                            </m:r>
                            <m:r>
                              <m:rPr>
                                <m:nor/>
                              </m:rPr>
                              <a:rPr lang="en-US" dirty="0"/>
                              <m:t> </m:t>
                            </m:r>
                          </m:e>
                        </m:d>
                        <m:r>
                          <a:rPr lang="en-US" i="1" baseline="30000">
                            <a:latin typeface="Cambria Math"/>
                          </a:rPr>
                          <m:t>2</m:t>
                        </m:r>
                      </m:e>
                    </m:nary>
                  </m:oMath>
                </a14:m>
                <a:endParaRPr lang="en-US" dirty="0"/>
              </a:p>
              <a:p>
                <a:pPr marL="457200" lvl="1" indent="0">
                  <a:buNone/>
                </a:pPr>
                <a:endParaRPr lang="en-US" dirty="0"/>
              </a:p>
              <a:p>
                <a:pPr marL="457200" lvl="1" indent="0">
                  <a:buNone/>
                </a:pPr>
                <a:r>
                  <a:rPr lang="en-US" dirty="0"/>
                  <a:t>This result is not always convex, which leads to problems in optimization</a:t>
                </a:r>
              </a:p>
              <a:p>
                <a:pPr marL="457200" lvl="1" indent="0">
                  <a:buNone/>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41" t="-713" r="-741" b="-72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46</a:t>
            </a:fld>
            <a:endParaRPr lang="en-US" altLang="en-US"/>
          </a:p>
        </p:txBody>
      </p:sp>
      <p:sp>
        <p:nvSpPr>
          <p:cNvPr id="5" name="TextBox 4"/>
          <p:cNvSpPr txBox="1"/>
          <p:nvPr/>
        </p:nvSpPr>
        <p:spPr>
          <a:xfrm>
            <a:off x="3733800" y="2286000"/>
            <a:ext cx="300082" cy="369332"/>
          </a:xfrm>
          <a:prstGeom prst="rect">
            <a:avLst/>
          </a:prstGeom>
          <a:noFill/>
        </p:spPr>
        <p:txBody>
          <a:bodyPr wrap="none" rtlCol="0">
            <a:spAutoFit/>
          </a:bodyPr>
          <a:lstStyle/>
          <a:p>
            <a:r>
              <a:rPr lang="en-US" dirty="0"/>
              <a:t>^</a:t>
            </a:r>
          </a:p>
        </p:txBody>
      </p:sp>
      <p:sp>
        <p:nvSpPr>
          <p:cNvPr id="7" name="TextBox 6"/>
          <p:cNvSpPr txBox="1"/>
          <p:nvPr/>
        </p:nvSpPr>
        <p:spPr>
          <a:xfrm>
            <a:off x="4195718" y="2286000"/>
            <a:ext cx="300082"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963380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Likelihood</a:t>
            </a:r>
            <a:endParaRPr lang="en-US" baseline="-25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90600"/>
                <a:ext cx="8534400" cy="5135563"/>
              </a:xfrm>
            </p:spPr>
            <p:txBody>
              <a:bodyPr/>
              <a:lstStyle/>
              <a:p>
                <a:r>
                  <a:rPr lang="en-US" dirty="0"/>
                  <a:t>For Logistic Regression, we apply a similar technique called Maximum Likelihood to find </a:t>
                </a:r>
                <a:r>
                  <a:rPr lang="en-US" dirty="0">
                    <a:latin typeface="Symbol" panose="05050102010706020507" pitchFamily="18" charset="2"/>
                  </a:rPr>
                  <a:t>b</a:t>
                </a:r>
                <a:r>
                  <a:rPr lang="en-US" baseline="-25000" dirty="0"/>
                  <a:t>0</a:t>
                </a:r>
                <a:r>
                  <a:rPr lang="en-US" dirty="0"/>
                  <a:t> and </a:t>
                </a:r>
                <a:r>
                  <a:rPr lang="en-US" dirty="0">
                    <a:latin typeface="Symbol" panose="05050102010706020507" pitchFamily="18" charset="2"/>
                  </a:rPr>
                  <a:t>b</a:t>
                </a:r>
                <a:r>
                  <a:rPr lang="en-US" baseline="-25000" dirty="0"/>
                  <a:t>1</a:t>
                </a:r>
              </a:p>
              <a:p>
                <a:pPr lvl="1"/>
                <a:r>
                  <a:rPr lang="en-US" dirty="0"/>
                  <a:t>We have a set of samples with some outcomes at 1 and some outcomes at 0</a:t>
                </a:r>
              </a:p>
              <a:p>
                <a:pPr lvl="1"/>
                <a:r>
                  <a:rPr lang="en-US" dirty="0"/>
                  <a:t>We seek </a:t>
                </a:r>
                <a:r>
                  <a:rPr lang="en-US" dirty="0">
                    <a:latin typeface="Symbol" panose="05050102010706020507" pitchFamily="18" charset="2"/>
                  </a:rPr>
                  <a:t>b</a:t>
                </a:r>
                <a:r>
                  <a:rPr lang="en-US" baseline="-25000" dirty="0"/>
                  <a:t>0</a:t>
                </a:r>
                <a:r>
                  <a:rPr lang="en-US" dirty="0"/>
                  <a:t> and </a:t>
                </a:r>
                <a:r>
                  <a:rPr lang="en-US" dirty="0">
                    <a:latin typeface="Symbol" panose="05050102010706020507" pitchFamily="18" charset="2"/>
                  </a:rPr>
                  <a:t>b</a:t>
                </a:r>
                <a:r>
                  <a:rPr lang="en-US" baseline="-25000" dirty="0"/>
                  <a:t>1 </a:t>
                </a:r>
                <a:r>
                  <a:rPr lang="en-US" dirty="0"/>
                  <a:t>such that we maximize the function</a:t>
                </a:r>
              </a:p>
              <a:p>
                <a:pPr lvl="1"/>
                <a:endParaRPr lang="en-US" dirty="0"/>
              </a:p>
              <a:p>
                <a:pPr lvl="1"/>
                <a:endParaRPr lang="en-US" dirty="0"/>
              </a:p>
              <a:p>
                <a:pPr lvl="1"/>
                <a:endParaRPr lang="en-US" dirty="0"/>
              </a:p>
              <a:p>
                <a:pPr marL="457200" lvl="1" indent="0">
                  <a:buNone/>
                </a:pPr>
                <a:r>
                  <a:rPr lang="en-US" dirty="0"/>
                  <a:t>Taking the log of both sides</a:t>
                </a:r>
              </a:p>
              <a:p>
                <a:pPr marL="457200" lvl="1" indent="0">
                  <a:buNone/>
                </a:pPr>
                <a:endParaRPr lang="en-US" dirty="0"/>
              </a:p>
              <a:p>
                <a:pPr marL="457200" lvl="1" indent="0">
                  <a:buNone/>
                </a:pPr>
                <a:r>
                  <a:rPr lang="en-US" dirty="0"/>
                  <a:t>	log( </a:t>
                </a:r>
                <a:r>
                  <a:rPr lang="en-US" dirty="0">
                    <a:latin typeface="French Script MT" panose="03020402040607040605" pitchFamily="66" charset="0"/>
                  </a:rPr>
                  <a:t>l(</a:t>
                </a:r>
                <a:r>
                  <a:rPr lang="en-US" dirty="0">
                    <a:latin typeface="Symbol" panose="05050102010706020507" pitchFamily="18" charset="2"/>
                  </a:rPr>
                  <a:t>b</a:t>
                </a:r>
                <a:r>
                  <a:rPr lang="en-US" baseline="-25000" dirty="0"/>
                  <a:t>0</a:t>
                </a:r>
                <a:r>
                  <a:rPr lang="en-US" dirty="0"/>
                  <a:t>,</a:t>
                </a:r>
                <a:r>
                  <a:rPr lang="en-US" dirty="0">
                    <a:latin typeface="Symbol" panose="05050102010706020507" pitchFamily="18" charset="2"/>
                  </a:rPr>
                  <a:t>b</a:t>
                </a:r>
                <a:r>
                  <a:rPr lang="en-US" baseline="-25000" dirty="0"/>
                  <a:t>1</a:t>
                </a:r>
                <a:r>
                  <a:rPr lang="en-US" dirty="0">
                    <a:latin typeface="French Script MT" panose="03020402040607040605" pitchFamily="66" charset="0"/>
                  </a:rPr>
                  <a:t>)</a:t>
                </a:r>
                <a:r>
                  <a:rPr lang="en-US" dirty="0"/>
                  <a:t>)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a:rPr>
                          <m:t>𝑖</m:t>
                        </m:r>
                        <m:r>
                          <a:rPr lang="en-US" b="0" i="1" smtClean="0">
                            <a:latin typeface="Cambria Math"/>
                          </a:rPr>
                          <m:t>:</m:t>
                        </m:r>
                        <m:r>
                          <a:rPr lang="en-US" b="0" i="1" smtClean="0">
                            <a:latin typeface="Cambria Math"/>
                          </a:rPr>
                          <m:t>𝑦𝑖</m:t>
                        </m:r>
                        <m:r>
                          <a:rPr lang="en-US" b="0" i="1" smtClean="0">
                            <a:latin typeface="Cambria Math"/>
                          </a:rPr>
                          <m:t>=1</m:t>
                        </m:r>
                      </m:sub>
                      <m:sup>
                        <m:r>
                          <a:rPr lang="en-US" b="0" i="1" smtClean="0">
                            <a:latin typeface="Cambria Math"/>
                          </a:rPr>
                          <m:t>𝑛</m:t>
                        </m:r>
                      </m:sup>
                      <m:e>
                        <m:r>
                          <m:rPr>
                            <m:sty m:val="p"/>
                          </m:rPr>
                          <a:rPr lang="en-US" b="0" i="0" smtClean="0">
                            <a:latin typeface="Cambria Math"/>
                          </a:rPr>
                          <m:t>log</m:t>
                        </m:r>
                        <m:r>
                          <a:rPr lang="en-US" b="0" i="1" smtClean="0">
                            <a:latin typeface="Cambria Math"/>
                          </a:rPr>
                          <m:t>⁡(</m:t>
                        </m:r>
                        <m:r>
                          <a:rPr lang="en-US" b="0" i="1" smtClean="0">
                            <a:latin typeface="Cambria Math"/>
                          </a:rPr>
                          <m:t>𝑝</m:t>
                        </m:r>
                        <m:d>
                          <m:dPr>
                            <m:ctrlPr>
                              <a:rPr lang="en-US" b="0" i="1" smtClean="0">
                                <a:latin typeface="Cambria Math" panose="02040503050406030204" pitchFamily="18" charset="0"/>
                              </a:rPr>
                            </m:ctrlPr>
                          </m:dPr>
                          <m:e>
                            <m:r>
                              <a:rPr lang="en-US" b="0" i="1" smtClean="0">
                                <a:latin typeface="Cambria Math"/>
                              </a:rPr>
                              <m:t>𝑥</m:t>
                            </m:r>
                            <m:r>
                              <a:rPr lang="en-US" b="0" i="1" baseline="-25000" smtClean="0">
                                <a:latin typeface="Cambria Math"/>
                              </a:rPr>
                              <m:t>𝑖</m:t>
                            </m:r>
                          </m:e>
                        </m:d>
                        <m:r>
                          <a:rPr lang="en-US" b="0" i="1" smtClean="0">
                            <a:latin typeface="Cambria Math"/>
                          </a:rPr>
                          <m:t>)+ </m:t>
                        </m:r>
                      </m:e>
                    </m:nary>
                  </m:oMath>
                </a14:m>
                <a:r>
                  <a:rPr lang="en-US" dirty="0"/>
                  <a:t>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a:rPr>
                          <m:t>𝑖</m:t>
                        </m:r>
                        <m:r>
                          <a:rPr lang="en-US" i="1">
                            <a:latin typeface="Cambria Math"/>
                          </a:rPr>
                          <m:t>:</m:t>
                        </m:r>
                        <m:r>
                          <a:rPr lang="en-US" i="1">
                            <a:latin typeface="Cambria Math"/>
                          </a:rPr>
                          <m:t>𝑦𝑖</m:t>
                        </m:r>
                        <m:r>
                          <a:rPr lang="en-US" i="1">
                            <a:latin typeface="Cambria Math"/>
                          </a:rPr>
                          <m:t>=0</m:t>
                        </m:r>
                      </m:sub>
                      <m:sup>
                        <m:r>
                          <a:rPr lang="en-US" i="1">
                            <a:latin typeface="Cambria Math"/>
                          </a:rPr>
                          <m:t>𝑛</m:t>
                        </m:r>
                      </m:sup>
                      <m:e>
                        <m:r>
                          <m:rPr>
                            <m:sty m:val="p"/>
                          </m:rPr>
                          <a:rPr lang="en-US" b="0" i="0" smtClean="0">
                            <a:latin typeface="Cambria Math"/>
                          </a:rPr>
                          <m:t>log</m:t>
                        </m:r>
                        <m:r>
                          <a:rPr lang="en-US" b="0" i="1" smtClean="0">
                            <a:latin typeface="Cambria Math"/>
                          </a:rPr>
                          <m:t>⁡(1 −⁡</m:t>
                        </m:r>
                        <m:r>
                          <a:rPr lang="en-US" i="1">
                            <a:latin typeface="Cambria Math"/>
                          </a:rPr>
                          <m:t>𝑝</m:t>
                        </m:r>
                        <m:d>
                          <m:dPr>
                            <m:ctrlPr>
                              <a:rPr lang="en-US" i="1">
                                <a:latin typeface="Cambria Math" panose="02040503050406030204" pitchFamily="18" charset="0"/>
                              </a:rPr>
                            </m:ctrlPr>
                          </m:dPr>
                          <m:e>
                            <m:r>
                              <a:rPr lang="en-US" i="1">
                                <a:latin typeface="Cambria Math"/>
                              </a:rPr>
                              <m:t>𝑥</m:t>
                            </m:r>
                            <m:r>
                              <a:rPr lang="en-US" i="1" baseline="-25000">
                                <a:latin typeface="Cambria Math"/>
                              </a:rPr>
                              <m:t>𝑖</m:t>
                            </m:r>
                          </m:e>
                        </m:d>
                        <m:r>
                          <a:rPr lang="en-US" b="0" i="1" smtClean="0">
                            <a:latin typeface="Cambria Math"/>
                          </a:rPr>
                          <m:t>)</m:t>
                        </m:r>
                        <m:r>
                          <a:rPr lang="en-US" i="1">
                            <a:latin typeface="Cambria Math"/>
                          </a:rPr>
                          <m:t> </m:t>
                        </m:r>
                      </m:e>
                    </m:nary>
                  </m:oMath>
                </a14:m>
                <a:endParaRPr lang="en-US" dirty="0"/>
              </a:p>
              <a:p>
                <a:pPr marL="457200" lvl="1" indent="0">
                  <a:buNone/>
                </a:pPr>
                <a:endParaRPr lang="en-US" dirty="0"/>
              </a:p>
              <a:p>
                <a:pPr marL="457200" lvl="1" indent="0">
                  <a:buNone/>
                </a:pPr>
                <a:r>
                  <a:rPr lang="en-US" dirty="0"/>
                  <a:t>Which is the same as</a:t>
                </a:r>
              </a:p>
              <a:p>
                <a:pPr marL="457200" lvl="1" indent="0">
                  <a:buNone/>
                </a:pPr>
                <a:endParaRPr lang="en-US" dirty="0"/>
              </a:p>
              <a:p>
                <a:pPr marL="457200" lvl="1" indent="0">
                  <a:buNone/>
                </a:pPr>
                <a:r>
                  <a:rPr lang="en-US" dirty="0"/>
                  <a:t>log ( </a:t>
                </a:r>
                <a:r>
                  <a:rPr lang="en-US" dirty="0">
                    <a:latin typeface="French Script MT" panose="03020402040607040605" pitchFamily="66" charset="0"/>
                  </a:rPr>
                  <a:t>l(</a:t>
                </a:r>
                <a:r>
                  <a:rPr lang="en-US" dirty="0">
                    <a:latin typeface="Symbol" panose="05050102010706020507" pitchFamily="18" charset="2"/>
                  </a:rPr>
                  <a:t>b</a:t>
                </a:r>
                <a:r>
                  <a:rPr lang="en-US" baseline="-25000" dirty="0"/>
                  <a:t>0</a:t>
                </a:r>
                <a:r>
                  <a:rPr lang="en-US" dirty="0"/>
                  <a:t>,</a:t>
                </a:r>
                <a:r>
                  <a:rPr lang="en-US" dirty="0">
                    <a:latin typeface="Symbol" panose="05050102010706020507" pitchFamily="18" charset="2"/>
                  </a:rPr>
                  <a:t>b</a:t>
                </a:r>
                <a:r>
                  <a:rPr lang="en-US" baseline="-25000" dirty="0"/>
                  <a:t>1</a:t>
                </a:r>
                <a:r>
                  <a:rPr lang="en-US" dirty="0"/>
                  <a:t>)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a:rPr>
                          <m:t>𝑖</m:t>
                        </m:r>
                      </m:sub>
                      <m:sup>
                        <m:r>
                          <a:rPr lang="en-US" i="1">
                            <a:latin typeface="Cambria Math"/>
                          </a:rPr>
                          <m:t>𝑛</m:t>
                        </m:r>
                      </m:sup>
                      <m:e>
                        <m:d>
                          <m:dPr>
                            <m:ctrlPr>
                              <a:rPr lang="en-US" b="0" i="1" smtClean="0">
                                <a:latin typeface="Cambria Math" panose="02040503050406030204" pitchFamily="18" charset="0"/>
                              </a:rPr>
                            </m:ctrlPr>
                          </m:dPr>
                          <m:e>
                            <m:r>
                              <m:rPr>
                                <m:sty m:val="p"/>
                              </m:rPr>
                              <a:rPr lang="en-US" b="0" i="0" smtClean="0">
                                <a:latin typeface="Cambria Math"/>
                              </a:rPr>
                              <m:t>y</m:t>
                            </m:r>
                            <m:r>
                              <m:rPr>
                                <m:sty m:val="p"/>
                              </m:rPr>
                              <a:rPr lang="en-US" b="0" i="0" baseline="-25000" smtClean="0">
                                <a:latin typeface="Cambria Math"/>
                              </a:rPr>
                              <m:t>i</m:t>
                            </m:r>
                          </m:e>
                        </m:d>
                        <m:r>
                          <a:rPr lang="en-US" b="0" i="0" smtClean="0">
                            <a:latin typeface="Cambria Math"/>
                          </a:rPr>
                          <m:t>∗</m:t>
                        </m:r>
                        <m:r>
                          <m:rPr>
                            <m:sty m:val="p"/>
                          </m:rPr>
                          <a:rPr lang="en-US">
                            <a:latin typeface="Cambria Math"/>
                          </a:rPr>
                          <m:t>log</m:t>
                        </m:r>
                        <m:r>
                          <a:rPr lang="en-US" i="1">
                            <a:latin typeface="Cambria Math"/>
                          </a:rPr>
                          <m:t>⁡(</m:t>
                        </m:r>
                        <m:r>
                          <a:rPr lang="en-US" i="1">
                            <a:latin typeface="Cambria Math"/>
                          </a:rPr>
                          <m:t>𝑝</m:t>
                        </m:r>
                        <m:d>
                          <m:dPr>
                            <m:ctrlPr>
                              <a:rPr lang="en-US" i="1">
                                <a:latin typeface="Cambria Math" panose="02040503050406030204" pitchFamily="18" charset="0"/>
                              </a:rPr>
                            </m:ctrlPr>
                          </m:dPr>
                          <m:e>
                            <m:r>
                              <a:rPr lang="en-US" i="1">
                                <a:latin typeface="Cambria Math"/>
                              </a:rPr>
                              <m:t>𝑥</m:t>
                            </m:r>
                            <m:r>
                              <a:rPr lang="en-US" i="1" baseline="-25000">
                                <a:latin typeface="Cambria Math"/>
                              </a:rPr>
                              <m:t>𝑖</m:t>
                            </m:r>
                          </m:e>
                        </m:d>
                        <m:r>
                          <a:rPr lang="en-US" i="1">
                            <a:latin typeface="Cambria Math"/>
                          </a:rPr>
                          <m:t>)+ </m:t>
                        </m:r>
                      </m:e>
                    </m:nary>
                  </m:oMath>
                </a14:m>
                <a:r>
                  <a:rPr lang="en-US" dirty="0"/>
                  <a:t>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a:rPr>
                          <m:t>𝑖</m:t>
                        </m:r>
                      </m:sub>
                      <m:sup>
                        <m:r>
                          <a:rPr lang="en-US" i="1">
                            <a:latin typeface="Cambria Math"/>
                          </a:rPr>
                          <m:t>𝑛</m:t>
                        </m:r>
                      </m:sup>
                      <m:e>
                        <m:d>
                          <m:dPr>
                            <m:ctrlPr>
                              <a:rPr lang="en-US" b="0" i="1" smtClean="0">
                                <a:latin typeface="Cambria Math" panose="02040503050406030204" pitchFamily="18" charset="0"/>
                              </a:rPr>
                            </m:ctrlPr>
                          </m:dPr>
                          <m:e>
                            <m:r>
                              <a:rPr lang="en-US" b="0" i="1" smtClean="0">
                                <a:latin typeface="Cambria Math"/>
                              </a:rPr>
                              <m:t>1 −</m:t>
                            </m:r>
                            <m:r>
                              <a:rPr lang="en-US" b="0" i="1" smtClean="0">
                                <a:latin typeface="Cambria Math"/>
                              </a:rPr>
                              <m:t>𝑦𝑖</m:t>
                            </m:r>
                          </m:e>
                        </m:d>
                        <m:r>
                          <a:rPr lang="en-US" b="0" i="1" smtClean="0">
                            <a:latin typeface="Cambria Math"/>
                          </a:rPr>
                          <m:t>∗</m:t>
                        </m:r>
                        <m:r>
                          <m:rPr>
                            <m:sty m:val="p"/>
                          </m:rPr>
                          <a:rPr lang="en-US" b="0" i="0" smtClean="0">
                            <a:latin typeface="Cambria Math"/>
                          </a:rPr>
                          <m:t>log</m:t>
                        </m:r>
                        <m:r>
                          <a:rPr lang="en-US" i="1">
                            <a:latin typeface="Cambria Math"/>
                          </a:rPr>
                          <m:t>(1 −</m:t>
                        </m:r>
                        <m:r>
                          <a:rPr lang="en-US" i="1">
                            <a:latin typeface="Cambria Math"/>
                          </a:rPr>
                          <m:t>𝑝</m:t>
                        </m:r>
                        <m:d>
                          <m:dPr>
                            <m:ctrlPr>
                              <a:rPr lang="en-US" i="1">
                                <a:latin typeface="Cambria Math" panose="02040503050406030204" pitchFamily="18" charset="0"/>
                              </a:rPr>
                            </m:ctrlPr>
                          </m:dPr>
                          <m:e>
                            <m:r>
                              <a:rPr lang="en-US" i="1">
                                <a:latin typeface="Cambria Math"/>
                              </a:rPr>
                              <m:t>𝑥</m:t>
                            </m:r>
                            <m:r>
                              <a:rPr lang="en-US" i="1" baseline="-25000">
                                <a:latin typeface="Cambria Math"/>
                              </a:rPr>
                              <m:t>𝑖</m:t>
                            </m:r>
                          </m:e>
                        </m:d>
                        <m:r>
                          <a:rPr lang="en-US" i="1">
                            <a:latin typeface="Cambria Math"/>
                          </a:rPr>
                          <m:t>) </m:t>
                        </m:r>
                      </m:e>
                    </m:nary>
                  </m:oMath>
                </a14:m>
                <a:endParaRPr lang="en-US" dirty="0"/>
              </a:p>
              <a:p>
                <a:pPr lvl="1"/>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90600"/>
                <a:ext cx="8534400" cy="5135563"/>
              </a:xfrm>
              <a:blipFill rotWithShape="1">
                <a:blip r:embed="rId2"/>
                <a:stretch>
                  <a:fillRect l="-571" t="-594" b="-2007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47</a:t>
            </a:fld>
            <a:endParaRPr lang="en-US" alt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537" y="2895600"/>
            <a:ext cx="6275917"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64820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Better Cost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017051"/>
                <a:ext cx="8229600" cy="5135563"/>
              </a:xfrm>
            </p:spPr>
            <p:txBody>
              <a:bodyPr/>
              <a:lstStyle/>
              <a:p>
                <a:pPr marL="0" indent="0">
                  <a:buNone/>
                </a:pPr>
                <a:r>
                  <a:rPr lang="en-US" dirty="0"/>
                  <a:t>Let’s “maximize the likelihood” by minimizing the cost of being wrong</a:t>
                </a:r>
              </a:p>
              <a:p>
                <a:pPr marL="0" indent="0">
                  <a:buNone/>
                </a:pPr>
                <a:endParaRPr lang="en-US" dirty="0"/>
              </a:p>
              <a:p>
                <a:pPr marL="0" indent="0">
                  <a:buNone/>
                </a:pPr>
                <a:r>
                  <a:rPr lang="en-US" dirty="0"/>
                  <a:t>	J(</a:t>
                </a:r>
                <a:r>
                  <a:rPr lang="en-US" dirty="0">
                    <a:latin typeface="Symbol" panose="05050102010706020507" pitchFamily="18" charset="2"/>
                  </a:rPr>
                  <a:t>b</a:t>
                </a:r>
                <a:r>
                  <a:rPr lang="en-US" baseline="-25000" dirty="0"/>
                  <a:t>0</a:t>
                </a:r>
                <a:r>
                  <a:rPr lang="en-US" dirty="0"/>
                  <a:t>,</a:t>
                </a:r>
                <a:r>
                  <a:rPr lang="en-US" dirty="0">
                    <a:latin typeface="Symbol" panose="05050102010706020507" pitchFamily="18" charset="2"/>
                  </a:rPr>
                  <a:t>b</a:t>
                </a:r>
                <a:r>
                  <a:rPr lang="en-US" baseline="-25000" dirty="0"/>
                  <a:t>1</a:t>
                </a:r>
                <a:r>
                  <a:rPr lang="en-US" dirty="0"/>
                  <a:t>)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a:rPr>
                          <m:t>𝑖</m:t>
                        </m:r>
                      </m:sub>
                      <m:sup>
                        <m:r>
                          <a:rPr lang="en-US" i="1">
                            <a:latin typeface="Cambria Math"/>
                          </a:rPr>
                          <m:t>𝑛</m:t>
                        </m:r>
                      </m:sup>
                      <m:e>
                        <m:r>
                          <a:rPr lang="en-US" b="0" i="1" smtClean="0">
                            <a:latin typeface="Cambria Math"/>
                          </a:rPr>
                          <m:t> </m:t>
                        </m:r>
                        <m:d>
                          <m:dPr>
                            <m:ctrlPr>
                              <a:rPr lang="en-US" i="1">
                                <a:latin typeface="Cambria Math" panose="02040503050406030204" pitchFamily="18" charset="0"/>
                              </a:rPr>
                            </m:ctrlPr>
                          </m:dPr>
                          <m:e>
                            <m:r>
                              <a:rPr lang="en-US" b="0" i="0" smtClean="0">
                                <a:latin typeface="Cambria Math"/>
                              </a:rPr>
                              <m:t>−</m:t>
                            </m:r>
                            <m:r>
                              <m:rPr>
                                <m:sty m:val="p"/>
                              </m:rPr>
                              <a:rPr lang="en-US">
                                <a:latin typeface="Cambria Math"/>
                              </a:rPr>
                              <m:t>y</m:t>
                            </m:r>
                            <m:r>
                              <m:rPr>
                                <m:sty m:val="p"/>
                              </m:rPr>
                              <a:rPr lang="en-US" baseline="-25000">
                                <a:latin typeface="Cambria Math"/>
                              </a:rPr>
                              <m:t>i</m:t>
                            </m:r>
                          </m:e>
                        </m:d>
                        <m:r>
                          <a:rPr lang="en-US">
                            <a:latin typeface="Cambria Math"/>
                          </a:rPr>
                          <m:t>∗</m:t>
                        </m:r>
                        <m:func>
                          <m:funcPr>
                            <m:ctrlPr>
                              <a:rPr lang="en-US" i="1">
                                <a:latin typeface="Cambria Math" panose="02040503050406030204" pitchFamily="18" charset="0"/>
                              </a:rPr>
                            </m:ctrlPr>
                          </m:funcPr>
                          <m:fName>
                            <m:r>
                              <m:rPr>
                                <m:sty m:val="p"/>
                              </m:rPr>
                              <a:rPr lang="en-US">
                                <a:latin typeface="Cambria Math"/>
                              </a:rPr>
                              <m:t>log</m:t>
                            </m:r>
                          </m:fName>
                          <m:e>
                            <m:d>
                              <m:dPr>
                                <m:ctrlPr>
                                  <a:rPr lang="en-US" i="1">
                                    <a:latin typeface="Cambria Math" panose="02040503050406030204" pitchFamily="18" charset="0"/>
                                  </a:rPr>
                                </m:ctrlPr>
                              </m:dPr>
                              <m:e>
                                <m:r>
                                  <m:rPr>
                                    <m:nor/>
                                  </m:rPr>
                                  <a:rPr lang="en-US" b="0" i="0" smtClean="0">
                                    <a:latin typeface="Cambria Math"/>
                                  </a:rPr>
                                  <m:t>p</m:t>
                                </m:r>
                              </m:e>
                            </m:d>
                          </m:e>
                        </m:func>
                        <m:r>
                          <a:rPr lang="en-US" b="0" i="1" smtClean="0">
                            <a:latin typeface="Cambria Math"/>
                          </a:rPr>
                          <m:t>−</m:t>
                        </m:r>
                        <m:r>
                          <a:rPr lang="en-US" i="1">
                            <a:latin typeface="Cambria Math"/>
                          </a:rPr>
                          <m:t> </m:t>
                        </m:r>
                      </m:e>
                    </m:nary>
                  </m:oMath>
                </a14:m>
                <a:r>
                  <a:rPr lang="en-US" dirty="0"/>
                  <a:t>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a:rPr>
                          <m:t>𝑖</m:t>
                        </m:r>
                      </m:sub>
                      <m:sup>
                        <m:r>
                          <a:rPr lang="en-US" i="1">
                            <a:latin typeface="Cambria Math"/>
                          </a:rPr>
                          <m:t>𝑛</m:t>
                        </m:r>
                      </m:sup>
                      <m:e>
                        <m:d>
                          <m:dPr>
                            <m:ctrlPr>
                              <a:rPr lang="en-US" i="1">
                                <a:latin typeface="Cambria Math" panose="02040503050406030204" pitchFamily="18" charset="0"/>
                              </a:rPr>
                            </m:ctrlPr>
                          </m:dPr>
                          <m:e>
                            <m:r>
                              <a:rPr lang="en-US" i="1">
                                <a:latin typeface="Cambria Math"/>
                              </a:rPr>
                              <m:t>1 −</m:t>
                            </m:r>
                            <m:r>
                              <a:rPr lang="en-US" i="1" smtClean="0">
                                <a:latin typeface="Cambria Math"/>
                              </a:rPr>
                              <m:t>𝑦</m:t>
                            </m:r>
                            <m:r>
                              <a:rPr lang="en-US" i="1" baseline="-25000" smtClean="0">
                                <a:latin typeface="Cambria Math"/>
                              </a:rPr>
                              <m:t>𝑖</m:t>
                            </m:r>
                          </m:e>
                        </m:d>
                        <m:r>
                          <a:rPr lang="en-US" i="1">
                            <a:latin typeface="Cambria Math"/>
                          </a:rPr>
                          <m:t>∗</m:t>
                        </m:r>
                        <m:r>
                          <m:rPr>
                            <m:sty m:val="p"/>
                          </m:rPr>
                          <a:rPr lang="en-US" b="0" i="0" smtClean="0">
                            <a:latin typeface="Cambria Math"/>
                          </a:rPr>
                          <m:t>log</m:t>
                        </m:r>
                        <m:r>
                          <a:rPr lang="en-US" i="1">
                            <a:latin typeface="Cambria Math"/>
                          </a:rPr>
                          <m:t>(1 </m:t>
                        </m:r>
                        <m:func>
                          <m:funcPr>
                            <m:ctrlPr>
                              <a:rPr lang="en-US" b="0" i="1" smtClean="0">
                                <a:latin typeface="Cambria Math" panose="02040503050406030204" pitchFamily="18" charset="0"/>
                              </a:rPr>
                            </m:ctrlPr>
                          </m:funcPr>
                          <m:fName>
                            <m:r>
                              <a:rPr lang="en-US" i="1">
                                <a:latin typeface="Cambria Math"/>
                              </a:rPr>
                              <m:t>−</m:t>
                            </m:r>
                          </m:fName>
                          <m:e>
                            <m:r>
                              <a:rPr lang="en-US" b="0" i="1" smtClean="0">
                                <a:latin typeface="Cambria Math"/>
                              </a:rPr>
                              <m:t>𝑝</m:t>
                            </m:r>
                          </m:e>
                        </m:func>
                        <m:r>
                          <a:rPr lang="en-US" b="0" i="1" smtClean="0">
                            <a:latin typeface="Cambria Math"/>
                          </a:rPr>
                          <m:t>)</m:t>
                        </m:r>
                        <m:r>
                          <a:rPr lang="en-US" i="1">
                            <a:latin typeface="Cambria Math"/>
                          </a:rPr>
                          <m:t> </m:t>
                        </m:r>
                      </m:e>
                    </m:nary>
                  </m:oMath>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017051"/>
                <a:ext cx="8229600" cy="5135563"/>
              </a:xfrm>
              <a:blipFill>
                <a:blip r:embed="rId2"/>
                <a:stretch>
                  <a:fillRect l="-815" t="-7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48</a:t>
            </a:fld>
            <a:endParaRPr lang="en-US" altLang="en-US"/>
          </a:p>
        </p:txBody>
      </p:sp>
      <p:sp>
        <p:nvSpPr>
          <p:cNvPr id="6" name="TextBox 5"/>
          <p:cNvSpPr txBox="1"/>
          <p:nvPr/>
        </p:nvSpPr>
        <p:spPr>
          <a:xfrm>
            <a:off x="1346225" y="3605770"/>
            <a:ext cx="854721" cy="369332"/>
          </a:xfrm>
          <a:prstGeom prst="rect">
            <a:avLst/>
          </a:prstGeom>
          <a:noFill/>
        </p:spPr>
        <p:txBody>
          <a:bodyPr wrap="none" rtlCol="0">
            <a:spAutoFit/>
          </a:bodyPr>
          <a:lstStyle/>
          <a:p>
            <a:r>
              <a:rPr lang="en-US" dirty="0"/>
              <a:t>- log(p)</a:t>
            </a:r>
          </a:p>
        </p:txBody>
      </p:sp>
      <p:cxnSp>
        <p:nvCxnSpPr>
          <p:cNvPr id="15" name="Straight Arrow Connector 14"/>
          <p:cNvCxnSpPr/>
          <p:nvPr/>
        </p:nvCxnSpPr>
        <p:spPr>
          <a:xfrm flipV="1">
            <a:off x="990600" y="3584833"/>
            <a:ext cx="779" cy="1828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990600" y="5380335"/>
            <a:ext cx="2210579"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354404" y="5284231"/>
            <a:ext cx="306494" cy="369332"/>
          </a:xfrm>
          <a:prstGeom prst="rect">
            <a:avLst/>
          </a:prstGeom>
          <a:noFill/>
        </p:spPr>
        <p:txBody>
          <a:bodyPr wrap="none" rtlCol="0">
            <a:spAutoFit/>
          </a:bodyPr>
          <a:lstStyle/>
          <a:p>
            <a:r>
              <a:rPr lang="en-US" dirty="0"/>
              <a:t>p</a:t>
            </a:r>
          </a:p>
        </p:txBody>
      </p:sp>
      <p:sp>
        <p:nvSpPr>
          <p:cNvPr id="23" name="TextBox 22"/>
          <p:cNvSpPr txBox="1"/>
          <p:nvPr/>
        </p:nvSpPr>
        <p:spPr>
          <a:xfrm>
            <a:off x="806615" y="5337433"/>
            <a:ext cx="2270173" cy="369332"/>
          </a:xfrm>
          <a:prstGeom prst="rect">
            <a:avLst/>
          </a:prstGeom>
          <a:noFill/>
        </p:spPr>
        <p:txBody>
          <a:bodyPr wrap="none" rtlCol="0">
            <a:spAutoFit/>
          </a:bodyPr>
          <a:lstStyle/>
          <a:p>
            <a:r>
              <a:rPr lang="en-US" dirty="0"/>
              <a:t> 0                            1      </a:t>
            </a:r>
          </a:p>
        </p:txBody>
      </p:sp>
      <p:cxnSp>
        <p:nvCxnSpPr>
          <p:cNvPr id="27" name="Straight Connector 26"/>
          <p:cNvCxnSpPr/>
          <p:nvPr/>
        </p:nvCxnSpPr>
        <p:spPr>
          <a:xfrm flipV="1">
            <a:off x="2549955" y="5261233"/>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718875" y="5035475"/>
            <a:ext cx="731290" cy="369332"/>
          </a:xfrm>
          <a:prstGeom prst="rect">
            <a:avLst/>
          </a:prstGeom>
          <a:noFill/>
        </p:spPr>
        <p:txBody>
          <a:bodyPr wrap="none" rtlCol="0">
            <a:spAutoFit/>
          </a:bodyPr>
          <a:lstStyle/>
          <a:p>
            <a:r>
              <a:rPr lang="en-US" dirty="0"/>
              <a:t>log(p)</a:t>
            </a:r>
          </a:p>
        </p:txBody>
      </p:sp>
      <p:cxnSp>
        <p:nvCxnSpPr>
          <p:cNvPr id="36" name="Straight Connector 35"/>
          <p:cNvCxnSpPr/>
          <p:nvPr/>
        </p:nvCxnSpPr>
        <p:spPr>
          <a:xfrm>
            <a:off x="2214608" y="5205376"/>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28600" y="4572000"/>
            <a:ext cx="594073" cy="369332"/>
          </a:xfrm>
          <a:prstGeom prst="rect">
            <a:avLst/>
          </a:prstGeom>
          <a:noFill/>
        </p:spPr>
        <p:txBody>
          <a:bodyPr wrap="none" rtlCol="0">
            <a:spAutoFit/>
          </a:bodyPr>
          <a:lstStyle/>
          <a:p>
            <a:r>
              <a:rPr lang="en-US" dirty="0"/>
              <a:t>Cost</a:t>
            </a:r>
            <a:endParaRPr lang="en-US" baseline="-25000" dirty="0"/>
          </a:p>
        </p:txBody>
      </p:sp>
      <p:grpSp>
        <p:nvGrpSpPr>
          <p:cNvPr id="43" name="Group 42"/>
          <p:cNvGrpSpPr/>
          <p:nvPr/>
        </p:nvGrpSpPr>
        <p:grpSpPr>
          <a:xfrm flipV="1">
            <a:off x="1346225" y="5225459"/>
            <a:ext cx="4682357" cy="2257166"/>
            <a:chOff x="4343400" y="2438400"/>
            <a:chExt cx="2311359" cy="2716769"/>
          </a:xfrm>
        </p:grpSpPr>
        <p:sp>
          <p:nvSpPr>
            <p:cNvPr id="44" name="Arc 43"/>
            <p:cNvSpPr/>
            <p:nvPr/>
          </p:nvSpPr>
          <p:spPr>
            <a:xfrm rot="5400000" flipV="1">
              <a:off x="4678785" y="3179195"/>
              <a:ext cx="1752599" cy="2199349"/>
            </a:xfrm>
            <a:prstGeom prst="arc">
              <a:avLst>
                <a:gd name="adj1" fmla="val 16860738"/>
                <a:gd name="adj2" fmla="val 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p:cNvSpPr/>
            <p:nvPr/>
          </p:nvSpPr>
          <p:spPr>
            <a:xfrm flipH="1" flipV="1">
              <a:off x="4343400" y="2438400"/>
              <a:ext cx="715459" cy="2292866"/>
            </a:xfrm>
            <a:prstGeom prst="arc">
              <a:avLst>
                <a:gd name="adj1" fmla="val 16860571"/>
                <a:gd name="adj2" fmla="val 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6" name="TextBox 45"/>
              <p:cNvSpPr txBox="1"/>
              <p:nvPr/>
            </p:nvSpPr>
            <p:spPr>
              <a:xfrm>
                <a:off x="6601743" y="4484648"/>
                <a:ext cx="1188146" cy="369332"/>
              </a:xfrm>
              <a:prstGeom prst="rect">
                <a:avLst/>
              </a:prstGeom>
              <a:noFill/>
            </p:spPr>
            <p:txBody>
              <a:bodyPr wrap="none" rtlCol="0">
                <a:spAutoFit/>
              </a:bodyPr>
              <a:lstStyle/>
              <a:p>
                <a:r>
                  <a:rPr lang="en-US" dirty="0"/>
                  <a:t>- log(1 - </a:t>
                </a:r>
                <a14:m>
                  <m:oMath xmlns:m="http://schemas.openxmlformats.org/officeDocument/2006/math">
                    <m:r>
                      <m:rPr>
                        <m:sty m:val="p"/>
                      </m:rPr>
                      <a:rPr lang="cy-GB" i="1" dirty="0" smtClean="0">
                        <a:latin typeface="Cambria Math"/>
                      </a:rPr>
                      <m:t>p</m:t>
                    </m:r>
                    <m:r>
                      <a:rPr lang="en-US" i="1" baseline="-25000">
                        <a:latin typeface="Cambria Math"/>
                      </a:rPr>
                      <m:t> </m:t>
                    </m:r>
                  </m:oMath>
                </a14:m>
                <a:r>
                  <a:rPr lang="en-US" dirty="0"/>
                  <a:t>)</a:t>
                </a:r>
              </a:p>
            </p:txBody>
          </p:sp>
        </mc:Choice>
        <mc:Fallback xmlns="">
          <p:sp>
            <p:nvSpPr>
              <p:cNvPr id="46" name="TextBox 45"/>
              <p:cNvSpPr txBox="1">
                <a:spLocks noRot="1" noChangeAspect="1" noMove="1" noResize="1" noEditPoints="1" noAdjustHandles="1" noChangeArrowheads="1" noChangeShapeType="1" noTextEdit="1"/>
              </p:cNvSpPr>
              <p:nvPr/>
            </p:nvSpPr>
            <p:spPr>
              <a:xfrm>
                <a:off x="6601743" y="4484648"/>
                <a:ext cx="1188146" cy="369332"/>
              </a:xfrm>
              <a:prstGeom prst="rect">
                <a:avLst/>
              </a:prstGeom>
              <a:blipFill rotWithShape="1">
                <a:blip r:embed="rId3"/>
                <a:stretch>
                  <a:fillRect l="-4615" t="-8333" r="-3077" b="-26667"/>
                </a:stretch>
              </a:blipFill>
            </p:spPr>
            <p:txBody>
              <a:bodyPr/>
              <a:lstStyle/>
              <a:p>
                <a:r>
                  <a:rPr lang="en-US">
                    <a:noFill/>
                  </a:rPr>
                  <a:t> </a:t>
                </a:r>
              </a:p>
            </p:txBody>
          </p:sp>
        </mc:Fallback>
      </mc:AlternateContent>
      <p:cxnSp>
        <p:nvCxnSpPr>
          <p:cNvPr id="47" name="Straight Arrow Connector 46"/>
          <p:cNvCxnSpPr/>
          <p:nvPr/>
        </p:nvCxnSpPr>
        <p:spPr>
          <a:xfrm flipV="1">
            <a:off x="5517985" y="3472858"/>
            <a:ext cx="779" cy="1828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5517985" y="5268360"/>
            <a:ext cx="2210579"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334000" y="5225458"/>
            <a:ext cx="2270173" cy="369332"/>
          </a:xfrm>
          <a:prstGeom prst="rect">
            <a:avLst/>
          </a:prstGeom>
          <a:noFill/>
        </p:spPr>
        <p:txBody>
          <a:bodyPr wrap="none" rtlCol="0">
            <a:spAutoFit/>
          </a:bodyPr>
          <a:lstStyle/>
          <a:p>
            <a:r>
              <a:rPr lang="en-US" dirty="0"/>
              <a:t> 0                            1      </a:t>
            </a:r>
          </a:p>
        </p:txBody>
      </p:sp>
      <p:cxnSp>
        <p:nvCxnSpPr>
          <p:cNvPr id="51" name="Straight Connector 50"/>
          <p:cNvCxnSpPr/>
          <p:nvPr/>
        </p:nvCxnSpPr>
        <p:spPr>
          <a:xfrm flipV="1">
            <a:off x="7077340" y="5149258"/>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741993" y="5093401"/>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755985" y="4460025"/>
            <a:ext cx="594073" cy="369332"/>
          </a:xfrm>
          <a:prstGeom prst="rect">
            <a:avLst/>
          </a:prstGeom>
          <a:noFill/>
        </p:spPr>
        <p:txBody>
          <a:bodyPr wrap="none" rtlCol="0">
            <a:spAutoFit/>
          </a:bodyPr>
          <a:lstStyle/>
          <a:p>
            <a:r>
              <a:rPr lang="en-US" dirty="0"/>
              <a:t>Cost</a:t>
            </a:r>
            <a:endParaRPr lang="en-US" baseline="-25000" dirty="0"/>
          </a:p>
        </p:txBody>
      </p:sp>
      <p:grpSp>
        <p:nvGrpSpPr>
          <p:cNvPr id="55" name="Group 54"/>
          <p:cNvGrpSpPr/>
          <p:nvPr/>
        </p:nvGrpSpPr>
        <p:grpSpPr>
          <a:xfrm flipH="1">
            <a:off x="4317915" y="2544464"/>
            <a:ext cx="2400140" cy="2716769"/>
            <a:chOff x="4343400" y="2438400"/>
            <a:chExt cx="2311359" cy="2716769"/>
          </a:xfrm>
        </p:grpSpPr>
        <p:sp>
          <p:nvSpPr>
            <p:cNvPr id="56" name="Arc 55"/>
            <p:cNvSpPr/>
            <p:nvPr/>
          </p:nvSpPr>
          <p:spPr>
            <a:xfrm rot="5400000" flipV="1">
              <a:off x="4678785" y="3179195"/>
              <a:ext cx="1752599" cy="2199349"/>
            </a:xfrm>
            <a:prstGeom prst="arc">
              <a:avLst>
                <a:gd name="adj1" fmla="val 16860738"/>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rc 56"/>
            <p:cNvSpPr/>
            <p:nvPr/>
          </p:nvSpPr>
          <p:spPr>
            <a:xfrm flipH="1" flipV="1">
              <a:off x="4343400" y="2438400"/>
              <a:ext cx="715459" cy="2292866"/>
            </a:xfrm>
            <a:prstGeom prst="arc">
              <a:avLst>
                <a:gd name="adj1" fmla="val 16860571"/>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8" name="TextBox 57"/>
          <p:cNvSpPr txBox="1"/>
          <p:nvPr/>
        </p:nvSpPr>
        <p:spPr>
          <a:xfrm>
            <a:off x="1556018" y="2882900"/>
            <a:ext cx="841897" cy="461665"/>
          </a:xfrm>
          <a:prstGeom prst="rect">
            <a:avLst/>
          </a:prstGeom>
          <a:noFill/>
        </p:spPr>
        <p:txBody>
          <a:bodyPr wrap="none" rtlCol="0">
            <a:spAutoFit/>
          </a:bodyPr>
          <a:lstStyle/>
          <a:p>
            <a:r>
              <a:rPr lang="cy-GB" sz="2400" dirty="0"/>
              <a:t>y</a:t>
            </a:r>
            <a:r>
              <a:rPr lang="cy-GB" sz="2400" baseline="-25000" dirty="0"/>
              <a:t>i</a:t>
            </a:r>
            <a:r>
              <a:rPr lang="en-US" sz="2400" dirty="0"/>
              <a:t> = 1</a:t>
            </a:r>
          </a:p>
        </p:txBody>
      </p:sp>
      <p:sp>
        <p:nvSpPr>
          <p:cNvPr id="59" name="TextBox 58"/>
          <p:cNvSpPr txBox="1"/>
          <p:nvPr/>
        </p:nvSpPr>
        <p:spPr>
          <a:xfrm>
            <a:off x="6371985" y="2863166"/>
            <a:ext cx="841897" cy="461665"/>
          </a:xfrm>
          <a:prstGeom prst="rect">
            <a:avLst/>
          </a:prstGeom>
          <a:noFill/>
        </p:spPr>
        <p:txBody>
          <a:bodyPr wrap="none" rtlCol="0">
            <a:spAutoFit/>
          </a:bodyPr>
          <a:lstStyle/>
          <a:p>
            <a:r>
              <a:rPr lang="cy-GB" sz="2400" dirty="0"/>
              <a:t>y</a:t>
            </a:r>
            <a:r>
              <a:rPr lang="cy-GB" sz="2400" baseline="-25000" dirty="0"/>
              <a:t>i</a:t>
            </a:r>
            <a:r>
              <a:rPr lang="en-US" sz="2400" dirty="0"/>
              <a:t> = 0</a:t>
            </a:r>
          </a:p>
        </p:txBody>
      </p:sp>
      <p:sp>
        <p:nvSpPr>
          <p:cNvPr id="60" name="TextBox 59"/>
          <p:cNvSpPr txBox="1"/>
          <p:nvPr/>
        </p:nvSpPr>
        <p:spPr>
          <a:xfrm>
            <a:off x="6486439" y="5210024"/>
            <a:ext cx="306494" cy="369332"/>
          </a:xfrm>
          <a:prstGeom prst="rect">
            <a:avLst/>
          </a:prstGeom>
          <a:noFill/>
        </p:spPr>
        <p:txBody>
          <a:bodyPr wrap="none" rtlCol="0">
            <a:spAutoFit/>
          </a:bodyPr>
          <a:lstStyle/>
          <a:p>
            <a:r>
              <a:rPr lang="en-US" dirty="0"/>
              <a:t>p</a:t>
            </a:r>
          </a:p>
        </p:txBody>
      </p:sp>
      <p:sp>
        <p:nvSpPr>
          <p:cNvPr id="39" name="Arc 38"/>
          <p:cNvSpPr/>
          <p:nvPr/>
        </p:nvSpPr>
        <p:spPr>
          <a:xfrm rot="5400000" flipV="1">
            <a:off x="3106746" y="2508929"/>
            <a:ext cx="1675461" cy="4455447"/>
          </a:xfrm>
          <a:prstGeom prst="arc">
            <a:avLst>
              <a:gd name="adj1" fmla="val 16860738"/>
              <a:gd name="adj2" fmla="val 2"/>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p:cNvSpPr/>
          <p:nvPr/>
        </p:nvSpPr>
        <p:spPr>
          <a:xfrm flipH="1" flipV="1">
            <a:off x="1393202" y="2495812"/>
            <a:ext cx="1654798" cy="2685788"/>
          </a:xfrm>
          <a:prstGeom prst="arc">
            <a:avLst>
              <a:gd name="adj1" fmla="val 16860571"/>
              <a:gd name="adj2" fmla="val 0"/>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p:cNvSpPr/>
          <p:nvPr/>
        </p:nvSpPr>
        <p:spPr>
          <a:xfrm rot="5400000" flipH="1">
            <a:off x="4652455" y="5018417"/>
            <a:ext cx="1752599" cy="2283828"/>
          </a:xfrm>
          <a:prstGeom prst="arc">
            <a:avLst>
              <a:gd name="adj1" fmla="val 16860738"/>
              <a:gd name="adj2" fmla="val 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1" name="TextBox 60"/>
              <p:cNvSpPr txBox="1"/>
              <p:nvPr/>
            </p:nvSpPr>
            <p:spPr>
              <a:xfrm>
                <a:off x="6707685" y="5863092"/>
                <a:ext cx="1064715" cy="369332"/>
              </a:xfrm>
              <a:prstGeom prst="rect">
                <a:avLst/>
              </a:prstGeom>
              <a:noFill/>
            </p:spPr>
            <p:txBody>
              <a:bodyPr wrap="none" rtlCol="0">
                <a:spAutoFit/>
              </a:bodyPr>
              <a:lstStyle/>
              <a:p>
                <a:r>
                  <a:rPr lang="en-US" dirty="0"/>
                  <a:t>log(1 - </a:t>
                </a:r>
                <a14:m>
                  <m:oMath xmlns:m="http://schemas.openxmlformats.org/officeDocument/2006/math">
                    <m:r>
                      <m:rPr>
                        <m:sty m:val="p"/>
                      </m:rPr>
                      <a:rPr lang="cy-GB" i="1" dirty="0" smtClean="0">
                        <a:latin typeface="Cambria Math"/>
                      </a:rPr>
                      <m:t>p</m:t>
                    </m:r>
                    <m:r>
                      <a:rPr lang="en-US" i="1" baseline="-25000">
                        <a:latin typeface="Cambria Math"/>
                      </a:rPr>
                      <m:t> </m:t>
                    </m:r>
                  </m:oMath>
                </a14:m>
                <a:r>
                  <a:rPr lang="en-US" dirty="0"/>
                  <a:t>)</a:t>
                </a:r>
              </a:p>
            </p:txBody>
          </p:sp>
        </mc:Choice>
        <mc:Fallback xmlns="">
          <p:sp>
            <p:nvSpPr>
              <p:cNvPr id="61" name="TextBox 60"/>
              <p:cNvSpPr txBox="1">
                <a:spLocks noRot="1" noChangeAspect="1" noMove="1" noResize="1" noEditPoints="1" noAdjustHandles="1" noChangeArrowheads="1" noChangeShapeType="1" noTextEdit="1"/>
              </p:cNvSpPr>
              <p:nvPr/>
            </p:nvSpPr>
            <p:spPr>
              <a:xfrm>
                <a:off x="6707685" y="5863092"/>
                <a:ext cx="1064715" cy="369332"/>
              </a:xfrm>
              <a:prstGeom prst="rect">
                <a:avLst/>
              </a:prstGeom>
              <a:blipFill rotWithShape="0">
                <a:blip r:embed="rId4"/>
                <a:stretch>
                  <a:fillRect l="-4571" t="-10000" r="-4000" b="-26667"/>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13" name="Ink 12"/>
              <p14:cNvContentPartPr/>
              <p14:nvPr/>
            </p14:nvContentPartPr>
            <p14:xfrm>
              <a:off x="2979220" y="3508195"/>
              <a:ext cx="47160" cy="41760"/>
            </p14:xfrm>
          </p:contentPart>
        </mc:Choice>
        <mc:Fallback xmlns="">
          <p:pic>
            <p:nvPicPr>
              <p:cNvPr id="13" name="Ink 12"/>
              <p:cNvPicPr/>
              <p:nvPr/>
            </p:nvPicPr>
            <p:blipFill>
              <a:blip r:embed="rId8"/>
              <a:stretch>
                <a:fillRect/>
              </a:stretch>
            </p:blipFill>
            <p:spPr>
              <a:xfrm>
                <a:off x="2977420" y="3506035"/>
                <a:ext cx="507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2" name="Ink 81"/>
              <p14:cNvContentPartPr/>
              <p14:nvPr/>
            </p14:nvContentPartPr>
            <p14:xfrm>
              <a:off x="4598500" y="2336035"/>
              <a:ext cx="99000" cy="5760"/>
            </p14:xfrm>
          </p:contentPart>
        </mc:Choice>
        <mc:Fallback xmlns="">
          <p:pic>
            <p:nvPicPr>
              <p:cNvPr id="82" name="Ink 81"/>
              <p:cNvPicPr/>
              <p:nvPr/>
            </p:nvPicPr>
            <p:blipFill>
              <a:blip r:embed="rId14"/>
              <a:stretch>
                <a:fillRect/>
              </a:stretch>
            </p:blipFill>
            <p:spPr>
              <a:xfrm>
                <a:off x="4597060" y="2333875"/>
                <a:ext cx="102600"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9" name="Ink 98"/>
              <p14:cNvContentPartPr/>
              <p14:nvPr/>
            </p14:nvContentPartPr>
            <p14:xfrm>
              <a:off x="5517580" y="5239435"/>
              <a:ext cx="77040" cy="49320"/>
            </p14:xfrm>
          </p:contentPart>
        </mc:Choice>
        <mc:Fallback xmlns="">
          <p:pic>
            <p:nvPicPr>
              <p:cNvPr id="99" name="Ink 98"/>
              <p:cNvPicPr/>
              <p:nvPr/>
            </p:nvPicPr>
            <p:blipFill>
              <a:blip r:embed="rId16"/>
              <a:stretch>
                <a:fillRect/>
              </a:stretch>
            </p:blipFill>
            <p:spPr>
              <a:xfrm>
                <a:off x="5516140" y="5237635"/>
                <a:ext cx="80280" cy="52560"/>
              </a:xfrm>
              <a:prstGeom prst="rect">
                <a:avLst/>
              </a:prstGeom>
            </p:spPr>
          </p:pic>
        </mc:Fallback>
      </mc:AlternateContent>
    </p:spTree>
    <p:extLst>
      <p:ext uri="{BB962C8B-B14F-4D97-AF65-F5344CB8AC3E}">
        <p14:creationId xmlns:p14="http://schemas.microsoft.com/office/powerpoint/2010/main" val="27171939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563562"/>
          </a:xfrm>
        </p:spPr>
        <p:txBody>
          <a:bodyPr/>
          <a:lstStyle/>
          <a:p>
            <a:r>
              <a:rPr lang="en-US" dirty="0"/>
              <a:t>Solving Maximum Likelihood</a:t>
            </a:r>
            <a:endParaRPr lang="en-US" baseline="-25000"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49</a:t>
            </a:fld>
            <a:endParaRPr lang="en-US" altLang="en-US"/>
          </a:p>
        </p:txBody>
      </p:sp>
      <p:sp>
        <p:nvSpPr>
          <p:cNvPr id="5" name="Content Placeholder 4"/>
          <p:cNvSpPr>
            <a:spLocks noGrp="1"/>
          </p:cNvSpPr>
          <p:nvPr>
            <p:ph idx="1"/>
          </p:nvPr>
        </p:nvSpPr>
        <p:spPr/>
        <p:txBody>
          <a:bodyPr/>
          <a:lstStyle/>
          <a:p>
            <a:pPr marL="0" indent="0">
              <a:buNone/>
            </a:pPr>
            <a:r>
              <a:rPr lang="en-US" dirty="0"/>
              <a:t>The following is presented so that you have seen it. It is not required to be studied for this course. From “Elements of Statistical Learning”:</a:t>
            </a:r>
          </a:p>
          <a:p>
            <a:pPr marL="0" indent="0">
              <a:buNone/>
            </a:pPr>
            <a:endParaRPr lang="en-US" dirty="0"/>
          </a:p>
          <a:p>
            <a:pPr marL="0" indent="0">
              <a:buNone/>
            </a:pP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752600"/>
            <a:ext cx="6581775" cy="134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5575" y="3352800"/>
            <a:ext cx="495300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1725" y="4191000"/>
            <a:ext cx="5162550"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1725" y="5181600"/>
            <a:ext cx="5191125"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2428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0"/>
            <a:ext cx="8229600" cy="1143000"/>
          </a:xfrm>
        </p:spPr>
        <p:txBody>
          <a:bodyPr/>
          <a:lstStyle/>
          <a:p>
            <a:pPr eaLnBrk="1" hangingPunct="1"/>
            <a:r>
              <a:rPr lang="en-US" altLang="en-US" dirty="0"/>
              <a:t>Piecewise Polynomial Models</a:t>
            </a:r>
            <a:endParaRPr lang="en-US"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066800"/>
                <a:ext cx="8305800" cy="5334000"/>
              </a:xfrm>
            </p:spPr>
            <p:txBody>
              <a:bodyPr rtlCol="0">
                <a:normAutofit/>
              </a:bodyPr>
              <a:lstStyle/>
              <a:p>
                <a:pPr marL="0" indent="0" eaLnBrk="1" fontAlgn="auto" hangingPunct="1">
                  <a:spcAft>
                    <a:spcPts val="0"/>
                  </a:spcAft>
                  <a:buFont typeface="Arial" charset="0"/>
                  <a:buNone/>
                  <a:defRPr/>
                </a:pPr>
                <a:r>
                  <a:rPr lang="en-US" dirty="0"/>
                  <a:t>But</a:t>
                </a:r>
                <a:r>
                  <a:rPr lang="en-US" sz="2000" dirty="0"/>
                  <a:t> now we have double the coefficients to estimate – in this case, 7 coefficients instead of 3.  </a:t>
                </a:r>
              </a:p>
              <a:p>
                <a:pPr marL="0" indent="0" eaLnBrk="1" fontAlgn="auto" hangingPunct="1">
                  <a:spcAft>
                    <a:spcPts val="0"/>
                  </a:spcAft>
                  <a:buNone/>
                  <a:defRPr/>
                </a:pPr>
                <a:endParaRPr lang="en-US" sz="2000" dirty="0"/>
              </a:p>
              <a:p>
                <a:pPr marL="0" indent="0" eaLnBrk="1" fontAlgn="auto" hangingPunct="1">
                  <a:spcAft>
                    <a:spcPts val="0"/>
                  </a:spcAft>
                  <a:buNone/>
                  <a:defRPr/>
                </a:pPr>
                <a:r>
                  <a:rPr lang="en-US" dirty="0"/>
                  <a:t>	  y</a:t>
                </a:r>
                <a:r>
                  <a:rPr lang="en-US" b="1" baseline="-25000" dirty="0"/>
                  <a:t>i</a:t>
                </a:r>
                <a:r>
                  <a:rPr lang="en-US" baseline="-25000" dirty="0"/>
                  <a:t> </a:t>
                </a:r>
                <a:r>
                  <a:rPr lang="en-US" dirty="0"/>
                  <a:t>= </a:t>
                </a:r>
                <a:r>
                  <a:rPr lang="en-US" dirty="0">
                    <a:latin typeface="Symbol" panose="05050102010706020507" pitchFamily="18" charset="2"/>
                  </a:rPr>
                  <a:t>b</a:t>
                </a:r>
                <a:r>
                  <a:rPr lang="en-US" baseline="-25000" dirty="0"/>
                  <a:t>01 </a:t>
                </a:r>
                <a:r>
                  <a:rPr lang="en-US" dirty="0"/>
                  <a:t>+ </a:t>
                </a:r>
                <a:r>
                  <a:rPr lang="en-US" dirty="0">
                    <a:latin typeface="Symbol" panose="05050102010706020507" pitchFamily="18" charset="2"/>
                  </a:rPr>
                  <a:t>b</a:t>
                </a:r>
                <a:r>
                  <a:rPr lang="en-US" baseline="-25000" dirty="0">
                    <a:latin typeface="Symbol" panose="05050102010706020507" pitchFamily="18" charset="2"/>
                  </a:rPr>
                  <a:t>11</a:t>
                </a:r>
                <a:r>
                  <a:rPr lang="en-US" dirty="0">
                    <a:latin typeface="Symbol" panose="05050102010706020507" pitchFamily="18" charset="2"/>
                  </a:rPr>
                  <a:t> * </a:t>
                </a:r>
                <a:r>
                  <a:rPr lang="en-US" dirty="0"/>
                  <a:t>x</a:t>
                </a:r>
                <a:r>
                  <a:rPr lang="en-US" baseline="-25000" dirty="0"/>
                  <a:t>i</a:t>
                </a:r>
                <a:r>
                  <a:rPr lang="en-US" dirty="0"/>
                  <a:t> + </a:t>
                </a:r>
                <a:r>
                  <a:rPr lang="en-US" dirty="0">
                    <a:latin typeface="Symbol" panose="05050102010706020507" pitchFamily="18" charset="2"/>
                  </a:rPr>
                  <a:t>b</a:t>
                </a:r>
                <a:r>
                  <a:rPr lang="en-US" baseline="-25000" dirty="0">
                    <a:latin typeface="Symbol" panose="05050102010706020507" pitchFamily="18" charset="2"/>
                  </a:rPr>
                  <a:t>21</a:t>
                </a:r>
                <a:r>
                  <a:rPr lang="en-US" dirty="0">
                    <a:latin typeface="Symbol" panose="05050102010706020507" pitchFamily="18" charset="2"/>
                  </a:rPr>
                  <a:t> * </a:t>
                </a:r>
                <a:r>
                  <a:rPr lang="en-US" dirty="0"/>
                  <a:t>x</a:t>
                </a:r>
                <a:r>
                  <a:rPr lang="en-US" baseline="-25000" dirty="0"/>
                  <a:t>i</a:t>
                </a:r>
                <a:r>
                  <a:rPr lang="en-US" baseline="30000" dirty="0"/>
                  <a:t>2</a:t>
                </a:r>
                <a:r>
                  <a:rPr lang="en-US" dirty="0"/>
                  <a:t> </a:t>
                </a:r>
                <a:r>
                  <a:rPr lang="en-US" baseline="-25000" dirty="0"/>
                  <a:t>	 	</a:t>
                </a:r>
                <a:r>
                  <a:rPr lang="en-US" dirty="0"/>
                  <a:t>for x</a:t>
                </a:r>
                <a:r>
                  <a:rPr lang="en-US" baseline="-25000" dirty="0"/>
                  <a:t>i</a:t>
                </a:r>
                <a:r>
                  <a:rPr lang="en-US" dirty="0"/>
                  <a:t> ≤ c</a:t>
                </a:r>
              </a:p>
              <a:p>
                <a:pPr marL="0" indent="0" eaLnBrk="1" fontAlgn="auto" hangingPunct="1">
                  <a:spcAft>
                    <a:spcPts val="0"/>
                  </a:spcAft>
                  <a:buNone/>
                  <a:defRPr/>
                </a:pPr>
                <a:r>
                  <a:rPr lang="en-US" dirty="0"/>
                  <a:t>	  y</a:t>
                </a:r>
                <a:r>
                  <a:rPr lang="en-US" baseline="-25000" dirty="0"/>
                  <a:t>i </a:t>
                </a:r>
                <a:r>
                  <a:rPr lang="en-US" dirty="0"/>
                  <a:t>= </a:t>
                </a:r>
                <a:r>
                  <a:rPr lang="en-US" dirty="0">
                    <a:latin typeface="Symbol" panose="05050102010706020507" pitchFamily="18" charset="2"/>
                  </a:rPr>
                  <a:t>b</a:t>
                </a:r>
                <a:r>
                  <a:rPr lang="en-US" baseline="-25000" dirty="0"/>
                  <a:t>02 </a:t>
                </a:r>
                <a:r>
                  <a:rPr lang="en-US" dirty="0"/>
                  <a:t>+ </a:t>
                </a:r>
                <a:r>
                  <a:rPr lang="en-US" dirty="0">
                    <a:latin typeface="Symbol" panose="05050102010706020507" pitchFamily="18" charset="2"/>
                  </a:rPr>
                  <a:t>b</a:t>
                </a:r>
                <a:r>
                  <a:rPr lang="en-US" baseline="-25000" dirty="0">
                    <a:latin typeface="Symbol" panose="05050102010706020507" pitchFamily="18" charset="2"/>
                  </a:rPr>
                  <a:t>12</a:t>
                </a:r>
                <a:r>
                  <a:rPr lang="en-US" dirty="0">
                    <a:latin typeface="Symbol" panose="05050102010706020507" pitchFamily="18" charset="2"/>
                  </a:rPr>
                  <a:t> * </a:t>
                </a:r>
                <a:r>
                  <a:rPr lang="en-US" dirty="0"/>
                  <a:t>x</a:t>
                </a:r>
                <a:r>
                  <a:rPr lang="en-US" baseline="-25000" dirty="0"/>
                  <a:t>i</a:t>
                </a:r>
                <a:r>
                  <a:rPr lang="en-US" dirty="0"/>
                  <a:t> + </a:t>
                </a:r>
                <a:r>
                  <a:rPr lang="en-US" dirty="0">
                    <a:latin typeface="Symbol" panose="05050102010706020507" pitchFamily="18" charset="2"/>
                  </a:rPr>
                  <a:t>b</a:t>
                </a:r>
                <a:r>
                  <a:rPr lang="en-US" baseline="-25000" dirty="0">
                    <a:latin typeface="Symbol" panose="05050102010706020507" pitchFamily="18" charset="2"/>
                  </a:rPr>
                  <a:t>22</a:t>
                </a:r>
                <a:r>
                  <a:rPr lang="en-US" dirty="0">
                    <a:latin typeface="Symbol" panose="05050102010706020507" pitchFamily="18" charset="2"/>
                  </a:rPr>
                  <a:t> * </a:t>
                </a:r>
                <a:r>
                  <a:rPr lang="en-US" dirty="0"/>
                  <a:t>x</a:t>
                </a:r>
                <a:r>
                  <a:rPr lang="en-US" baseline="-25000" dirty="0"/>
                  <a:t>i</a:t>
                </a:r>
                <a:r>
                  <a:rPr lang="en-US" baseline="30000" dirty="0"/>
                  <a:t>2</a:t>
                </a:r>
                <a:r>
                  <a:rPr lang="en-US" dirty="0"/>
                  <a:t> +  </a:t>
                </a:r>
                <a:r>
                  <a:rPr lang="en-US" dirty="0">
                    <a:latin typeface="Symbol" panose="05050102010706020507" pitchFamily="18" charset="2"/>
                  </a:rPr>
                  <a:t>b</a:t>
                </a:r>
                <a:r>
                  <a:rPr lang="en-US" baseline="-25000" dirty="0">
                    <a:latin typeface="Symbol" panose="05050102010706020507" pitchFamily="18" charset="2"/>
                  </a:rPr>
                  <a:t>32</a:t>
                </a:r>
                <a:r>
                  <a:rPr lang="en-US" dirty="0">
                    <a:latin typeface="Symbol" panose="05050102010706020507" pitchFamily="18" charset="2"/>
                  </a:rPr>
                  <a:t> * </a:t>
                </a:r>
                <a:r>
                  <a:rPr lang="en-US" dirty="0"/>
                  <a:t>x</a:t>
                </a:r>
                <a:r>
                  <a:rPr lang="en-US" baseline="-25000" dirty="0"/>
                  <a:t>i</a:t>
                </a:r>
                <a:r>
                  <a:rPr lang="en-US" baseline="30000" dirty="0"/>
                  <a:t>3</a:t>
                </a:r>
                <a:r>
                  <a:rPr lang="en-US" dirty="0"/>
                  <a:t> </a:t>
                </a:r>
                <a:r>
                  <a:rPr lang="en-US" baseline="-25000" dirty="0"/>
                  <a:t>	</a:t>
                </a:r>
                <a:r>
                  <a:rPr lang="en-US" dirty="0"/>
                  <a:t>for x</a:t>
                </a:r>
                <a:r>
                  <a:rPr lang="en-US" baseline="-25000" dirty="0"/>
                  <a:t>i</a:t>
                </a:r>
                <a:r>
                  <a:rPr lang="en-US" dirty="0"/>
                  <a:t> ≤ c</a:t>
                </a:r>
              </a:p>
              <a:p>
                <a:pPr marL="0" indent="0" eaLnBrk="1" fontAlgn="auto" hangingPunct="1">
                  <a:spcAft>
                    <a:spcPts val="0"/>
                  </a:spcAft>
                  <a:buNone/>
                  <a:defRPr/>
                </a:pPr>
                <a:endParaRPr lang="en-US" dirty="0"/>
              </a:p>
              <a:p>
                <a:pPr marL="0" indent="0" eaLnBrk="1" fontAlgn="auto" hangingPunct="1">
                  <a:spcAft>
                    <a:spcPts val="0"/>
                  </a:spcAft>
                  <a:buNone/>
                  <a:defRPr/>
                </a:pPr>
                <a:endParaRPr lang="en-US" sz="2000" baseline="-25000" dirty="0"/>
              </a:p>
              <a:p>
                <a:pPr marL="0" indent="0" eaLnBrk="1" fontAlgn="auto" hangingPunct="1">
                  <a:spcAft>
                    <a:spcPts val="0"/>
                  </a:spcAft>
                  <a:buNone/>
                  <a:defRPr/>
                </a:pPr>
                <a:r>
                  <a:rPr lang="en-US" sz="2000" dirty="0"/>
                  <a:t>Again, we optimize the model by minimizing the error function</a:t>
                </a:r>
              </a:p>
              <a:p>
                <a:pPr marL="0" indent="0" eaLnBrk="1" fontAlgn="auto" hangingPunct="1">
                  <a:spcAft>
                    <a:spcPts val="0"/>
                  </a:spcAft>
                  <a:buNone/>
                  <a:defRPr/>
                </a:pPr>
                <a:endParaRPr lang="en-US" sz="2000" dirty="0"/>
              </a:p>
              <a:p>
                <a:pPr marL="0" indent="0" eaLnBrk="1" fontAlgn="auto" hangingPunct="1">
                  <a:spcAft>
                    <a:spcPts val="0"/>
                  </a:spcAft>
                  <a:buNone/>
                  <a:defRPr/>
                </a:pPr>
                <a:r>
                  <a:rPr lang="en-US" sz="2000" dirty="0"/>
                  <a:t>	J(</a:t>
                </a:r>
                <a:r>
                  <a:rPr lang="en-US" sz="2000" dirty="0">
                    <a:latin typeface="Symbol" panose="05050102010706020507" pitchFamily="18" charset="2"/>
                  </a:rPr>
                  <a:t>b</a:t>
                </a:r>
                <a:r>
                  <a:rPr lang="en-US" sz="2000" dirty="0"/>
                  <a:t>) = </a:t>
                </a:r>
                <a14:m>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a:rPr>
                          <m:t>𝑖</m:t>
                        </m:r>
                        <m:r>
                          <a:rPr lang="en-US" sz="2000" b="0" i="1" smtClean="0">
                            <a:latin typeface="Cambria Math"/>
                          </a:rPr>
                          <m:t>=1</m:t>
                        </m:r>
                      </m:sub>
                      <m:sup>
                        <m:r>
                          <a:rPr lang="en-US" sz="2000" b="0" i="1" smtClean="0">
                            <a:latin typeface="Cambria Math"/>
                          </a:rPr>
                          <m:t>𝑛</m:t>
                        </m:r>
                      </m:sup>
                      <m:e>
                        <m:r>
                          <a:rPr lang="en-US" sz="2000" b="0" i="1" smtClean="0">
                            <a:latin typeface="Cambria Math"/>
                          </a:rPr>
                          <m:t>{</m:t>
                        </m:r>
                        <m:r>
                          <a:rPr lang="en-US" sz="2000" b="0" i="1" smtClean="0">
                            <a:latin typeface="Cambria Math"/>
                          </a:rPr>
                          <m:t>𝑦𝑖</m:t>
                        </m:r>
                        <m:r>
                          <a:rPr lang="en-US" sz="2000" b="0" i="1" smtClean="0">
                            <a:latin typeface="Cambria Math"/>
                          </a:rPr>
                          <m:t> − </m:t>
                        </m:r>
                      </m:e>
                    </m:nary>
                  </m:oMath>
                </a14:m>
                <a:r>
                  <a:rPr lang="en-US" sz="2000" dirty="0">
                    <a:latin typeface="Symbol" panose="05050102010706020507" pitchFamily="18" charset="2"/>
                  </a:rPr>
                  <a:t> (b</a:t>
                </a:r>
                <a:r>
                  <a:rPr lang="en-US" sz="2000" baseline="-25000" dirty="0"/>
                  <a:t>01 </a:t>
                </a:r>
                <a:r>
                  <a:rPr lang="en-US" sz="2000" dirty="0"/>
                  <a:t>+ </a:t>
                </a:r>
                <a:r>
                  <a:rPr lang="en-US" sz="2000" dirty="0">
                    <a:latin typeface="Symbol" panose="05050102010706020507" pitchFamily="18" charset="2"/>
                  </a:rPr>
                  <a:t>b</a:t>
                </a:r>
                <a:r>
                  <a:rPr lang="en-US" sz="2000" baseline="-25000" dirty="0">
                    <a:latin typeface="Symbol" panose="05050102010706020507" pitchFamily="18" charset="2"/>
                  </a:rPr>
                  <a:t>11</a:t>
                </a:r>
                <a:r>
                  <a:rPr lang="en-US" sz="2000" dirty="0">
                    <a:latin typeface="Symbol" panose="05050102010706020507" pitchFamily="18" charset="2"/>
                  </a:rPr>
                  <a:t> * </a:t>
                </a:r>
                <a:r>
                  <a:rPr lang="en-US" sz="2000" dirty="0"/>
                  <a:t>x</a:t>
                </a:r>
                <a:r>
                  <a:rPr lang="en-US" sz="2000" baseline="-25000" dirty="0"/>
                  <a:t>i1</a:t>
                </a:r>
                <a:r>
                  <a:rPr lang="en-US" sz="2000" dirty="0"/>
                  <a:t> + </a:t>
                </a:r>
                <a:r>
                  <a:rPr lang="en-US" sz="2000" dirty="0">
                    <a:latin typeface="Symbol" panose="05050102010706020507" pitchFamily="18" charset="2"/>
                  </a:rPr>
                  <a:t>b</a:t>
                </a:r>
                <a:r>
                  <a:rPr lang="en-US" sz="2000" baseline="-25000" dirty="0">
                    <a:latin typeface="Symbol" panose="05050102010706020507" pitchFamily="18" charset="2"/>
                  </a:rPr>
                  <a:t>21</a:t>
                </a:r>
                <a:r>
                  <a:rPr lang="en-US" sz="2000" dirty="0">
                    <a:latin typeface="Symbol" panose="05050102010706020507" pitchFamily="18" charset="2"/>
                  </a:rPr>
                  <a:t> * </a:t>
                </a:r>
                <a:r>
                  <a:rPr lang="en-US" sz="2000" dirty="0"/>
                  <a:t>x</a:t>
                </a:r>
                <a:r>
                  <a:rPr lang="en-US" sz="2000" baseline="-25000" dirty="0"/>
                  <a:t>i2</a:t>
                </a:r>
                <a:r>
                  <a:rPr lang="en-US" sz="2000" dirty="0"/>
                  <a:t> ) *I(x</a:t>
                </a:r>
                <a:r>
                  <a:rPr lang="en-US" sz="2000" baseline="-25000" dirty="0"/>
                  <a:t>i1</a:t>
                </a:r>
                <a:r>
                  <a:rPr lang="en-US" sz="2000" dirty="0"/>
                  <a:t> &lt; c) </a:t>
                </a:r>
              </a:p>
              <a:p>
                <a:pPr marL="0" indent="0" eaLnBrk="1" fontAlgn="auto" hangingPunct="1">
                  <a:spcAft>
                    <a:spcPts val="0"/>
                  </a:spcAft>
                  <a:buNone/>
                  <a:defRPr/>
                </a:pPr>
                <a:r>
                  <a:rPr lang="en-US" sz="2000" dirty="0"/>
                  <a:t>			- </a:t>
                </a:r>
                <a:r>
                  <a:rPr lang="en-US" sz="2000" dirty="0">
                    <a:latin typeface="Symbol" panose="05050102010706020507" pitchFamily="18" charset="2"/>
                  </a:rPr>
                  <a:t>(b</a:t>
                </a:r>
                <a:r>
                  <a:rPr lang="en-US" sz="2000" baseline="-25000" dirty="0"/>
                  <a:t>02 </a:t>
                </a:r>
                <a:r>
                  <a:rPr lang="en-US" sz="2000" dirty="0"/>
                  <a:t>+ </a:t>
                </a:r>
                <a:r>
                  <a:rPr lang="en-US" sz="2000" dirty="0">
                    <a:latin typeface="Symbol" panose="05050102010706020507" pitchFamily="18" charset="2"/>
                  </a:rPr>
                  <a:t>b</a:t>
                </a:r>
                <a:r>
                  <a:rPr lang="en-US" sz="2000" baseline="-25000" dirty="0">
                    <a:latin typeface="Symbol" panose="05050102010706020507" pitchFamily="18" charset="2"/>
                  </a:rPr>
                  <a:t>12</a:t>
                </a:r>
                <a:r>
                  <a:rPr lang="en-US" sz="2000" dirty="0">
                    <a:latin typeface="Symbol" panose="05050102010706020507" pitchFamily="18" charset="2"/>
                  </a:rPr>
                  <a:t> * </a:t>
                </a:r>
                <a:r>
                  <a:rPr lang="en-US" sz="2000" dirty="0"/>
                  <a:t>x</a:t>
                </a:r>
                <a:r>
                  <a:rPr lang="en-US" sz="2000" baseline="-25000" dirty="0"/>
                  <a:t>i1</a:t>
                </a:r>
                <a:r>
                  <a:rPr lang="en-US" sz="2000" dirty="0"/>
                  <a:t> + </a:t>
                </a:r>
                <a:r>
                  <a:rPr lang="en-US" sz="2000" dirty="0">
                    <a:latin typeface="Symbol" panose="05050102010706020507" pitchFamily="18" charset="2"/>
                  </a:rPr>
                  <a:t>b</a:t>
                </a:r>
                <a:r>
                  <a:rPr lang="en-US" sz="2000" baseline="-25000" dirty="0">
                    <a:latin typeface="Symbol" panose="05050102010706020507" pitchFamily="18" charset="2"/>
                  </a:rPr>
                  <a:t>22</a:t>
                </a:r>
                <a:r>
                  <a:rPr lang="en-US" sz="2000" dirty="0">
                    <a:latin typeface="Symbol" panose="05050102010706020507" pitchFamily="18" charset="2"/>
                  </a:rPr>
                  <a:t> * </a:t>
                </a:r>
                <a:r>
                  <a:rPr lang="en-US" sz="2000" dirty="0"/>
                  <a:t>x</a:t>
                </a:r>
                <a:r>
                  <a:rPr lang="en-US" sz="2000" baseline="-25000" dirty="0"/>
                  <a:t>i2</a:t>
                </a:r>
                <a:r>
                  <a:rPr lang="en-US" sz="2000" dirty="0"/>
                  <a:t> + </a:t>
                </a:r>
                <a:r>
                  <a:rPr lang="en-US" dirty="0">
                    <a:latin typeface="Symbol" panose="05050102010706020507" pitchFamily="18" charset="2"/>
                  </a:rPr>
                  <a:t>b</a:t>
                </a:r>
                <a:r>
                  <a:rPr lang="en-US" baseline="-25000" dirty="0">
                    <a:latin typeface="Symbol" panose="05050102010706020507" pitchFamily="18" charset="2"/>
                  </a:rPr>
                  <a:t>32</a:t>
                </a:r>
                <a:r>
                  <a:rPr lang="en-US" dirty="0">
                    <a:latin typeface="Symbol" panose="05050102010706020507" pitchFamily="18" charset="2"/>
                  </a:rPr>
                  <a:t> * </a:t>
                </a:r>
                <a:r>
                  <a:rPr lang="en-US" dirty="0"/>
                  <a:t>x</a:t>
                </a:r>
                <a:r>
                  <a:rPr lang="en-US" baseline="-25000" dirty="0"/>
                  <a:t>i</a:t>
                </a:r>
                <a:r>
                  <a:rPr lang="en-US" baseline="30000" dirty="0"/>
                  <a:t>3</a:t>
                </a:r>
                <a:r>
                  <a:rPr lang="en-US" dirty="0"/>
                  <a:t> </a:t>
                </a:r>
                <a:r>
                  <a:rPr lang="en-US" sz="2000" dirty="0"/>
                  <a:t>) *I(x</a:t>
                </a:r>
                <a:r>
                  <a:rPr lang="en-US" sz="2000" baseline="-25000" dirty="0"/>
                  <a:t>i1 </a:t>
                </a:r>
                <a:r>
                  <a:rPr lang="en-US" sz="2000" dirty="0"/>
                  <a:t>&gt; c) </a:t>
                </a:r>
              </a:p>
              <a:p>
                <a:pPr marL="0" indent="0" eaLnBrk="1" fontAlgn="auto" hangingPunct="1">
                  <a:spcAft>
                    <a:spcPts val="0"/>
                  </a:spcAft>
                  <a:buNone/>
                  <a:defRPr/>
                </a:pPr>
                <a:endParaRPr lang="en-US" sz="2000" dirty="0"/>
              </a:p>
              <a:p>
                <a:pPr marL="0" indent="0" eaLnBrk="1" fontAlgn="auto" hangingPunct="1">
                  <a:spcAft>
                    <a:spcPts val="0"/>
                  </a:spcAft>
                  <a:buNone/>
                  <a:defRPr/>
                </a:pPr>
                <a:r>
                  <a:rPr lang="en-US" sz="2000" dirty="0"/>
                  <a:t>When </a:t>
                </a:r>
                <a:r>
                  <a:rPr lang="en-US" dirty="0"/>
                  <a:t>minimizing J(</a:t>
                </a:r>
                <a:r>
                  <a:rPr lang="en-US" dirty="0">
                    <a:latin typeface="Symbol" panose="05050102010706020507" pitchFamily="18" charset="2"/>
                  </a:rPr>
                  <a:t>b</a:t>
                </a:r>
                <a:r>
                  <a:rPr lang="en-US" dirty="0"/>
                  <a:t>), </a:t>
                </a:r>
                <a:r>
                  <a:rPr lang="en-US" sz="2000" dirty="0"/>
                  <a:t>you can break it up into separate equations for </a:t>
                </a:r>
                <a:r>
                  <a:rPr lang="en-US" sz="2000" dirty="0" err="1"/>
                  <a:t>x</a:t>
                </a:r>
                <a:r>
                  <a:rPr lang="en-US" sz="2000" baseline="-25000" dirty="0" err="1"/>
                  <a:t>ij</a:t>
                </a:r>
                <a:r>
                  <a:rPr lang="en-US" sz="2000" dirty="0"/>
                  <a:t> &lt; c and </a:t>
                </a:r>
                <a:r>
                  <a:rPr lang="en-US" sz="2000" dirty="0" err="1"/>
                  <a:t>x</a:t>
                </a:r>
                <a:r>
                  <a:rPr lang="en-US" sz="2000" baseline="-25000" dirty="0" err="1"/>
                  <a:t>ij</a:t>
                </a:r>
                <a:r>
                  <a:rPr lang="en-US" sz="2000" dirty="0"/>
                  <a:t> &gt; c, as indicated by the I function.</a:t>
                </a:r>
              </a:p>
              <a:p>
                <a:pPr marL="0" indent="0" eaLnBrk="1" fontAlgn="auto" hangingPunct="1">
                  <a:spcAft>
                    <a:spcPts val="0"/>
                  </a:spcAft>
                  <a:buFont typeface="Arial" charset="0"/>
                  <a:buNone/>
                  <a:defRPr/>
                </a:pPr>
                <a:endParaRPr lang="en-US" sz="2000" dirty="0"/>
              </a:p>
              <a:p>
                <a:pPr marL="0" indent="0" eaLnBrk="1" fontAlgn="auto" hangingPunct="1">
                  <a:spcAft>
                    <a:spcPts val="0"/>
                  </a:spcAft>
                  <a:buFont typeface="Arial" charset="0"/>
                  <a:buNone/>
                  <a:defRPr/>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066800"/>
                <a:ext cx="8305800" cy="5334000"/>
              </a:xfrm>
              <a:blipFill>
                <a:blip r:embed="rId2"/>
                <a:stretch>
                  <a:fillRect l="-808" t="-571"/>
                </a:stretch>
              </a:blipFill>
            </p:spPr>
            <p:txBody>
              <a:bodyPr/>
              <a:lstStyle/>
              <a:p>
                <a:r>
                  <a:rPr lang="en-US">
                    <a:noFill/>
                  </a:rPr>
                  <a:t> </a:t>
                </a:r>
              </a:p>
            </p:txBody>
          </p:sp>
        </mc:Fallback>
      </mc:AlternateContent>
      <p:sp>
        <p:nvSpPr>
          <p:cNvPr id="4" name="TextBox 3"/>
          <p:cNvSpPr txBox="1"/>
          <p:nvPr/>
        </p:nvSpPr>
        <p:spPr>
          <a:xfrm>
            <a:off x="1376318" y="1967468"/>
            <a:ext cx="300082" cy="369332"/>
          </a:xfrm>
          <a:prstGeom prst="rect">
            <a:avLst/>
          </a:prstGeom>
          <a:noFill/>
        </p:spPr>
        <p:txBody>
          <a:bodyPr wrap="none" rtlCol="0">
            <a:spAutoFit/>
          </a:bodyPr>
          <a:lstStyle/>
          <a:p>
            <a:r>
              <a:rPr lang="en-US" dirty="0"/>
              <a:t>^</a:t>
            </a:r>
          </a:p>
        </p:txBody>
      </p:sp>
      <p:sp>
        <p:nvSpPr>
          <p:cNvPr id="5" name="TextBox 4"/>
          <p:cNvSpPr txBox="1"/>
          <p:nvPr/>
        </p:nvSpPr>
        <p:spPr>
          <a:xfrm>
            <a:off x="1376318" y="2373868"/>
            <a:ext cx="300082" cy="369332"/>
          </a:xfrm>
          <a:prstGeom prst="rect">
            <a:avLst/>
          </a:prstGeom>
          <a:noFill/>
        </p:spPr>
        <p:txBody>
          <a:bodyPr wrap="none" rtlCol="0">
            <a:spAutoFit/>
          </a:bodyPr>
          <a:lstStyle/>
          <a:p>
            <a:r>
              <a:rPr lang="en-US" dirty="0"/>
              <a:t>^</a:t>
            </a:r>
          </a:p>
        </p:txBody>
      </p:sp>
      <p:sp>
        <p:nvSpPr>
          <p:cNvPr id="6" name="TextBox 5"/>
          <p:cNvSpPr txBox="1"/>
          <p:nvPr/>
        </p:nvSpPr>
        <p:spPr>
          <a:xfrm>
            <a:off x="1828800" y="1986002"/>
            <a:ext cx="300082" cy="369332"/>
          </a:xfrm>
          <a:prstGeom prst="rect">
            <a:avLst/>
          </a:prstGeom>
          <a:noFill/>
        </p:spPr>
        <p:txBody>
          <a:bodyPr wrap="none" rtlCol="0">
            <a:spAutoFit/>
          </a:bodyPr>
          <a:lstStyle/>
          <a:p>
            <a:r>
              <a:rPr lang="en-US" dirty="0"/>
              <a:t>^</a:t>
            </a:r>
          </a:p>
        </p:txBody>
      </p:sp>
      <p:sp>
        <p:nvSpPr>
          <p:cNvPr id="7" name="TextBox 6"/>
          <p:cNvSpPr txBox="1"/>
          <p:nvPr/>
        </p:nvSpPr>
        <p:spPr>
          <a:xfrm>
            <a:off x="2286000" y="1992868"/>
            <a:ext cx="300082" cy="369332"/>
          </a:xfrm>
          <a:prstGeom prst="rect">
            <a:avLst/>
          </a:prstGeom>
          <a:noFill/>
        </p:spPr>
        <p:txBody>
          <a:bodyPr wrap="none" rtlCol="0">
            <a:spAutoFit/>
          </a:bodyPr>
          <a:lstStyle/>
          <a:p>
            <a:r>
              <a:rPr lang="en-US" dirty="0"/>
              <a:t>^</a:t>
            </a:r>
          </a:p>
        </p:txBody>
      </p:sp>
      <p:sp>
        <p:nvSpPr>
          <p:cNvPr id="8" name="TextBox 7"/>
          <p:cNvSpPr txBox="1"/>
          <p:nvPr/>
        </p:nvSpPr>
        <p:spPr>
          <a:xfrm>
            <a:off x="3200400" y="1967468"/>
            <a:ext cx="300082" cy="369332"/>
          </a:xfrm>
          <a:prstGeom prst="rect">
            <a:avLst/>
          </a:prstGeom>
          <a:noFill/>
        </p:spPr>
        <p:txBody>
          <a:bodyPr wrap="none" rtlCol="0">
            <a:spAutoFit/>
          </a:bodyPr>
          <a:lstStyle/>
          <a:p>
            <a:r>
              <a:rPr lang="en-US" dirty="0"/>
              <a:t>^</a:t>
            </a:r>
          </a:p>
        </p:txBody>
      </p:sp>
      <p:sp>
        <p:nvSpPr>
          <p:cNvPr id="9" name="TextBox 8"/>
          <p:cNvSpPr txBox="1"/>
          <p:nvPr/>
        </p:nvSpPr>
        <p:spPr>
          <a:xfrm>
            <a:off x="1752600" y="2362200"/>
            <a:ext cx="300082" cy="369332"/>
          </a:xfrm>
          <a:prstGeom prst="rect">
            <a:avLst/>
          </a:prstGeom>
          <a:noFill/>
        </p:spPr>
        <p:txBody>
          <a:bodyPr wrap="none" rtlCol="0">
            <a:spAutoFit/>
          </a:bodyPr>
          <a:lstStyle/>
          <a:p>
            <a:r>
              <a:rPr lang="en-US" dirty="0"/>
              <a:t>^</a:t>
            </a:r>
          </a:p>
        </p:txBody>
      </p:sp>
      <p:sp>
        <p:nvSpPr>
          <p:cNvPr id="10" name="TextBox 9"/>
          <p:cNvSpPr txBox="1"/>
          <p:nvPr/>
        </p:nvSpPr>
        <p:spPr>
          <a:xfrm>
            <a:off x="3276600" y="2373868"/>
            <a:ext cx="300082" cy="369332"/>
          </a:xfrm>
          <a:prstGeom prst="rect">
            <a:avLst/>
          </a:prstGeom>
          <a:noFill/>
        </p:spPr>
        <p:txBody>
          <a:bodyPr wrap="none" rtlCol="0">
            <a:spAutoFit/>
          </a:bodyPr>
          <a:lstStyle/>
          <a:p>
            <a:r>
              <a:rPr lang="en-US" dirty="0"/>
              <a:t>^</a:t>
            </a:r>
          </a:p>
        </p:txBody>
      </p:sp>
      <p:sp>
        <p:nvSpPr>
          <p:cNvPr id="11" name="TextBox 10"/>
          <p:cNvSpPr txBox="1"/>
          <p:nvPr/>
        </p:nvSpPr>
        <p:spPr>
          <a:xfrm>
            <a:off x="2286000" y="2373868"/>
            <a:ext cx="300082" cy="369332"/>
          </a:xfrm>
          <a:prstGeom prst="rect">
            <a:avLst/>
          </a:prstGeom>
          <a:noFill/>
        </p:spPr>
        <p:txBody>
          <a:bodyPr wrap="none" rtlCol="0">
            <a:spAutoFit/>
          </a:bodyPr>
          <a:lstStyle/>
          <a:p>
            <a:r>
              <a:rPr lang="en-US" dirty="0"/>
              <a:t>^</a:t>
            </a:r>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5</a:t>
            </a:fld>
            <a:endParaRPr lang="en-US" altLang="en-US"/>
          </a:p>
        </p:txBody>
      </p:sp>
      <p:sp>
        <p:nvSpPr>
          <p:cNvPr id="13" name="TextBox 12"/>
          <p:cNvSpPr txBox="1"/>
          <p:nvPr/>
        </p:nvSpPr>
        <p:spPr>
          <a:xfrm>
            <a:off x="3281318" y="4050268"/>
            <a:ext cx="300082" cy="369332"/>
          </a:xfrm>
          <a:prstGeom prst="rect">
            <a:avLst/>
          </a:prstGeom>
          <a:noFill/>
        </p:spPr>
        <p:txBody>
          <a:bodyPr wrap="none" rtlCol="0">
            <a:spAutoFit/>
          </a:bodyPr>
          <a:lstStyle/>
          <a:p>
            <a:r>
              <a:rPr lang="en-US" dirty="0"/>
              <a:t>^</a:t>
            </a:r>
          </a:p>
        </p:txBody>
      </p:sp>
      <p:sp>
        <p:nvSpPr>
          <p:cNvPr id="14" name="TextBox 13"/>
          <p:cNvSpPr txBox="1"/>
          <p:nvPr/>
        </p:nvSpPr>
        <p:spPr>
          <a:xfrm>
            <a:off x="3814718" y="4038600"/>
            <a:ext cx="300082" cy="369332"/>
          </a:xfrm>
          <a:prstGeom prst="rect">
            <a:avLst/>
          </a:prstGeom>
          <a:noFill/>
        </p:spPr>
        <p:txBody>
          <a:bodyPr wrap="none" rtlCol="0">
            <a:spAutoFit/>
          </a:bodyPr>
          <a:lstStyle/>
          <a:p>
            <a:r>
              <a:rPr lang="en-US" dirty="0"/>
              <a:t>^</a:t>
            </a:r>
          </a:p>
        </p:txBody>
      </p:sp>
      <p:sp>
        <p:nvSpPr>
          <p:cNvPr id="16" name="TextBox 15"/>
          <p:cNvSpPr txBox="1"/>
          <p:nvPr/>
        </p:nvSpPr>
        <p:spPr>
          <a:xfrm>
            <a:off x="4881518" y="4050268"/>
            <a:ext cx="300082" cy="369332"/>
          </a:xfrm>
          <a:prstGeom prst="rect">
            <a:avLst/>
          </a:prstGeom>
          <a:noFill/>
        </p:spPr>
        <p:txBody>
          <a:bodyPr wrap="none" rtlCol="0">
            <a:spAutoFit/>
          </a:bodyPr>
          <a:lstStyle/>
          <a:p>
            <a:r>
              <a:rPr lang="en-US" dirty="0"/>
              <a:t>^</a:t>
            </a:r>
          </a:p>
        </p:txBody>
      </p:sp>
      <p:sp>
        <p:nvSpPr>
          <p:cNvPr id="17" name="TextBox 16"/>
          <p:cNvSpPr txBox="1"/>
          <p:nvPr/>
        </p:nvSpPr>
        <p:spPr>
          <a:xfrm>
            <a:off x="3352800" y="4431268"/>
            <a:ext cx="300082" cy="369332"/>
          </a:xfrm>
          <a:prstGeom prst="rect">
            <a:avLst/>
          </a:prstGeom>
          <a:noFill/>
        </p:spPr>
        <p:txBody>
          <a:bodyPr wrap="none" rtlCol="0">
            <a:spAutoFit/>
          </a:bodyPr>
          <a:lstStyle/>
          <a:p>
            <a:r>
              <a:rPr lang="en-US" dirty="0"/>
              <a:t>^</a:t>
            </a:r>
          </a:p>
        </p:txBody>
      </p:sp>
      <p:sp>
        <p:nvSpPr>
          <p:cNvPr id="18" name="TextBox 17"/>
          <p:cNvSpPr txBox="1"/>
          <p:nvPr/>
        </p:nvSpPr>
        <p:spPr>
          <a:xfrm>
            <a:off x="3886200" y="4419600"/>
            <a:ext cx="300082" cy="369332"/>
          </a:xfrm>
          <a:prstGeom prst="rect">
            <a:avLst/>
          </a:prstGeom>
          <a:noFill/>
        </p:spPr>
        <p:txBody>
          <a:bodyPr wrap="none" rtlCol="0">
            <a:spAutoFit/>
          </a:bodyPr>
          <a:lstStyle/>
          <a:p>
            <a:r>
              <a:rPr lang="en-US" dirty="0"/>
              <a:t>^</a:t>
            </a:r>
          </a:p>
        </p:txBody>
      </p:sp>
      <p:sp>
        <p:nvSpPr>
          <p:cNvPr id="19" name="TextBox 18"/>
          <p:cNvSpPr txBox="1"/>
          <p:nvPr/>
        </p:nvSpPr>
        <p:spPr>
          <a:xfrm>
            <a:off x="4872082" y="4431268"/>
            <a:ext cx="300082"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588462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563562"/>
          </a:xfrm>
        </p:spPr>
        <p:txBody>
          <a:bodyPr/>
          <a:lstStyle/>
          <a:p>
            <a:r>
              <a:rPr lang="en-US" dirty="0"/>
              <a:t>Solving Maximum Likelihood</a:t>
            </a:r>
            <a:endParaRPr lang="en-US" baseline="-25000"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50</a:t>
            </a:fld>
            <a:endParaRPr lang="en-US" altLang="en-US"/>
          </a:p>
        </p:txBody>
      </p:sp>
      <p:sp>
        <p:nvSpPr>
          <p:cNvPr id="5" name="Content Placeholder 4"/>
          <p:cNvSpPr>
            <a:spLocks noGrp="1"/>
          </p:cNvSpPr>
          <p:nvPr>
            <p:ph idx="1"/>
          </p:nvPr>
        </p:nvSpPr>
        <p:spPr/>
        <p:txBody>
          <a:bodyPr/>
          <a:lstStyle/>
          <a:p>
            <a:pPr marL="0" indent="0">
              <a:buNone/>
            </a:pPr>
            <a:r>
              <a:rPr lang="en-US" dirty="0"/>
              <a:t>See “Elements of Statistical Learning”:</a:t>
            </a:r>
          </a:p>
          <a:p>
            <a:pPr marL="0" indent="0">
              <a:buNone/>
            </a:pPr>
            <a:endParaRPr lang="en-US" dirty="0"/>
          </a:p>
          <a:p>
            <a:pPr marL="0" indent="0">
              <a:buNone/>
            </a:pP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450" y="1676400"/>
            <a:ext cx="651510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7948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563562"/>
          </a:xfrm>
        </p:spPr>
        <p:txBody>
          <a:bodyPr/>
          <a:lstStyle/>
          <a:p>
            <a:r>
              <a:rPr lang="en-US" dirty="0"/>
              <a:t>R Output for Logistic Regression</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51</a:t>
            </a:fld>
            <a:endParaRPr lang="en-US"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1498600"/>
            <a:ext cx="8753475" cy="2409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2"/>
          <p:cNvSpPr>
            <a:spLocks noGrp="1"/>
          </p:cNvSpPr>
          <p:nvPr>
            <p:ph idx="1"/>
          </p:nvPr>
        </p:nvSpPr>
        <p:spPr>
          <a:xfrm>
            <a:off x="685800" y="1143000"/>
            <a:ext cx="7772400" cy="5334000"/>
          </a:xfrm>
        </p:spPr>
        <p:txBody>
          <a:bodyPr rtlCol="0">
            <a:noAutofit/>
          </a:bodyPr>
          <a:lstStyle/>
          <a:p>
            <a:pPr marL="0" indent="0" eaLnBrk="1" fontAlgn="auto" hangingPunct="1">
              <a:spcAft>
                <a:spcPts val="0"/>
              </a:spcAft>
              <a:buNone/>
              <a:defRPr/>
            </a:pPr>
            <a:endParaRPr lang="en-US" sz="2400" baseline="-25000" dirty="0"/>
          </a:p>
          <a:p>
            <a:pPr marL="0" indent="0" eaLnBrk="1" fontAlgn="auto" hangingPunct="1">
              <a:spcAft>
                <a:spcPts val="0"/>
              </a:spcAft>
              <a:buNone/>
              <a:defRPr/>
            </a:pPr>
            <a:endParaRPr lang="en-US" sz="2400" baseline="-25000" dirty="0"/>
          </a:p>
          <a:p>
            <a:pPr marL="0" indent="0" eaLnBrk="1" fontAlgn="auto" hangingPunct="1">
              <a:spcAft>
                <a:spcPts val="0"/>
              </a:spcAft>
              <a:buNone/>
              <a:defRPr/>
            </a:pPr>
            <a:endParaRPr lang="en-US" sz="2400" baseline="-25000" dirty="0"/>
          </a:p>
          <a:p>
            <a:pPr marL="0" indent="0" eaLnBrk="1" fontAlgn="auto" hangingPunct="1">
              <a:spcAft>
                <a:spcPts val="0"/>
              </a:spcAft>
              <a:buNone/>
              <a:defRPr/>
            </a:pPr>
            <a:endParaRPr lang="en-US" sz="2400" baseline="-25000" dirty="0"/>
          </a:p>
          <a:p>
            <a:pPr marL="0" indent="0" eaLnBrk="1" fontAlgn="auto" hangingPunct="1">
              <a:spcAft>
                <a:spcPts val="0"/>
              </a:spcAft>
              <a:buNone/>
              <a:defRPr/>
            </a:pPr>
            <a:endParaRPr lang="en-US" sz="2400" baseline="-25000" dirty="0"/>
          </a:p>
          <a:p>
            <a:pPr marL="0" indent="0" eaLnBrk="1" fontAlgn="auto" hangingPunct="1">
              <a:spcAft>
                <a:spcPts val="0"/>
              </a:spcAft>
              <a:buNone/>
              <a:defRPr/>
            </a:pPr>
            <a:endParaRPr lang="en-US" sz="2400" baseline="-25000" dirty="0"/>
          </a:p>
          <a:p>
            <a:pPr marL="0" indent="0" eaLnBrk="1" fontAlgn="auto" hangingPunct="1">
              <a:spcAft>
                <a:spcPts val="0"/>
              </a:spcAft>
              <a:buNone/>
              <a:defRPr/>
            </a:pPr>
            <a:endParaRPr lang="en-US" sz="2400" baseline="-25000" dirty="0"/>
          </a:p>
          <a:p>
            <a:pPr marL="0" indent="0" eaLnBrk="1" fontAlgn="auto" hangingPunct="1">
              <a:spcAft>
                <a:spcPts val="0"/>
              </a:spcAft>
              <a:buNone/>
              <a:defRPr/>
            </a:pPr>
            <a:endParaRPr lang="en-US" sz="2400" baseline="-25000" dirty="0"/>
          </a:p>
          <a:p>
            <a:pPr marL="0" indent="0" eaLnBrk="1" fontAlgn="auto" hangingPunct="1">
              <a:spcAft>
                <a:spcPts val="0"/>
              </a:spcAft>
              <a:buNone/>
              <a:defRPr/>
            </a:pPr>
            <a:endParaRPr lang="en-US" sz="2400" baseline="-25000" dirty="0"/>
          </a:p>
          <a:p>
            <a:pPr marL="0" indent="0" eaLnBrk="1" fontAlgn="auto" hangingPunct="1">
              <a:spcAft>
                <a:spcPts val="0"/>
              </a:spcAft>
              <a:buNone/>
              <a:defRPr/>
            </a:pPr>
            <a:endParaRPr lang="en-US" sz="2400" baseline="-25000" dirty="0"/>
          </a:p>
          <a:p>
            <a:pPr marL="0" indent="0" eaLnBrk="1" fontAlgn="auto" hangingPunct="1">
              <a:spcAft>
                <a:spcPts val="0"/>
              </a:spcAft>
              <a:buNone/>
              <a:defRPr/>
            </a:pPr>
            <a:endParaRPr lang="en-US" sz="2400" baseline="-25000" dirty="0"/>
          </a:p>
          <a:p>
            <a:pPr marL="0" indent="0" eaLnBrk="1" fontAlgn="auto" hangingPunct="1">
              <a:spcAft>
                <a:spcPts val="0"/>
              </a:spcAft>
              <a:buNone/>
              <a:defRPr/>
            </a:pPr>
            <a:r>
              <a:rPr lang="en-US" dirty="0"/>
              <a:t>A large z-statistic indicates evidence against the null hypothesis </a:t>
            </a:r>
          </a:p>
          <a:p>
            <a:pPr marL="0" indent="0" eaLnBrk="1" fontAlgn="auto" hangingPunct="1">
              <a:spcAft>
                <a:spcPts val="0"/>
              </a:spcAft>
              <a:buNone/>
              <a:defRPr/>
            </a:pPr>
            <a:r>
              <a:rPr lang="en-US" dirty="0"/>
              <a:t>that </a:t>
            </a:r>
            <a:r>
              <a:rPr lang="en-US" dirty="0">
                <a:latin typeface="Symbol" panose="05050102010706020507" pitchFamily="18" charset="2"/>
              </a:rPr>
              <a:t>b</a:t>
            </a:r>
            <a:r>
              <a:rPr lang="en-US" baseline="-25000" dirty="0"/>
              <a:t>1</a:t>
            </a:r>
            <a:r>
              <a:rPr lang="en-US" dirty="0"/>
              <a:t> = 0.  A small p-value indicates the coefficient is significant.</a:t>
            </a:r>
          </a:p>
          <a:p>
            <a:pPr marL="0" indent="0" eaLnBrk="1" fontAlgn="auto" hangingPunct="1">
              <a:spcAft>
                <a:spcPts val="0"/>
              </a:spcAft>
              <a:buNone/>
              <a:defRPr/>
            </a:pPr>
            <a:endParaRPr lang="en-US" sz="2400" dirty="0"/>
          </a:p>
          <a:p>
            <a:pPr marL="0" indent="0" eaLnBrk="1" fontAlgn="auto" hangingPunct="1">
              <a:spcAft>
                <a:spcPts val="0"/>
              </a:spcAft>
              <a:buNone/>
              <a:defRPr/>
            </a:pPr>
            <a:endParaRPr lang="en-US" dirty="0"/>
          </a:p>
          <a:p>
            <a:pPr marL="0" indent="0" eaLnBrk="1" fontAlgn="auto" hangingPunct="1">
              <a:spcAft>
                <a:spcPts val="0"/>
              </a:spcAft>
              <a:buNone/>
              <a:defRPr/>
            </a:pPr>
            <a:endParaRPr lang="en-US" sz="2000" dirty="0"/>
          </a:p>
        </p:txBody>
      </p:sp>
    </p:spTree>
    <p:extLst>
      <p:ext uri="{BB962C8B-B14F-4D97-AF65-F5344CB8AC3E}">
        <p14:creationId xmlns:p14="http://schemas.microsoft.com/office/powerpoint/2010/main" val="2818024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a Prediction can be tricky</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52</a:t>
            </a:fld>
            <a:endParaRPr lang="en-US"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7" y="3886200"/>
            <a:ext cx="7629525" cy="11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7" y="1295400"/>
            <a:ext cx="7858125"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143000" y="3352800"/>
            <a:ext cx="4959884" cy="369332"/>
          </a:xfrm>
          <a:prstGeom prst="rect">
            <a:avLst/>
          </a:prstGeom>
          <a:noFill/>
        </p:spPr>
        <p:txBody>
          <a:bodyPr wrap="none" rtlCol="0">
            <a:spAutoFit/>
          </a:bodyPr>
          <a:lstStyle/>
          <a:p>
            <a:r>
              <a:rPr lang="en-US" dirty="0"/>
              <a:t>For a credit card balance of $1000.00, p(default) is:</a:t>
            </a:r>
          </a:p>
        </p:txBody>
      </p:sp>
    </p:spTree>
    <p:extLst>
      <p:ext uri="{BB962C8B-B14F-4D97-AF65-F5344CB8AC3E}">
        <p14:creationId xmlns:p14="http://schemas.microsoft.com/office/powerpoint/2010/main" val="2073037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0"/>
            <a:ext cx="8229600" cy="1143000"/>
          </a:xfrm>
        </p:spPr>
        <p:txBody>
          <a:bodyPr/>
          <a:lstStyle/>
          <a:p>
            <a:pPr eaLnBrk="1" hangingPunct="1"/>
            <a:r>
              <a:rPr lang="en-US" altLang="en-US" sz="2800" dirty="0"/>
              <a:t>Multiple Logistic Regression</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53</a:t>
            </a:fld>
            <a:endParaRPr lang="en-US"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676400"/>
            <a:ext cx="6867525" cy="86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895600"/>
            <a:ext cx="8905875" cy="3305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2887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Predictions using multiple logistic regression</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54</a:t>
            </a:fld>
            <a:endParaRPr lang="en-US"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 y="1066800"/>
            <a:ext cx="7658100"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0" y="3200400"/>
            <a:ext cx="8534400"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338" y="4648200"/>
            <a:ext cx="8543925" cy="86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2476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a:t>
            </a:r>
            <a:endParaRPr lang="en-US" baseline="-25000" dirty="0"/>
          </a:p>
        </p:txBody>
      </p:sp>
      <p:sp>
        <p:nvSpPr>
          <p:cNvPr id="3" name="Content Placeholder 2"/>
          <p:cNvSpPr>
            <a:spLocks noGrp="1"/>
          </p:cNvSpPr>
          <p:nvPr>
            <p:ph idx="1"/>
          </p:nvPr>
        </p:nvSpPr>
        <p:spPr>
          <a:xfrm>
            <a:off x="457200" y="990600"/>
            <a:ext cx="8534400" cy="5135563"/>
          </a:xfrm>
        </p:spPr>
        <p:txBody>
          <a:bodyPr/>
          <a:lstStyle/>
          <a:p>
            <a:pPr marL="457200" lvl="1" indent="0">
              <a:buNone/>
            </a:pPr>
            <a:endParaRPr lang="en-US" dirty="0"/>
          </a:p>
          <a:p>
            <a:pPr marL="457200" lvl="1" indent="0">
              <a:buNone/>
            </a:pPr>
            <a:r>
              <a:rPr lang="en-US" dirty="0"/>
              <a:t>If a horse is running a race, and it has a 0.25 probability of winning, what are the odds it will win?</a:t>
            </a:r>
          </a:p>
          <a:p>
            <a:pPr marL="457200" lvl="1" indent="0">
              <a:buNone/>
            </a:pPr>
            <a:endParaRPr lang="en-US" dirty="0"/>
          </a:p>
          <a:p>
            <a:pPr marL="457200" lvl="1" indent="0">
              <a:buNone/>
            </a:pPr>
            <a:r>
              <a:rPr lang="en-US" dirty="0"/>
              <a:t>Odds = p / (1-p)</a:t>
            </a:r>
          </a:p>
          <a:p>
            <a:pPr marL="457200" lvl="1" indent="0">
              <a:buNone/>
            </a:pPr>
            <a:endParaRPr lang="en-US" dirty="0"/>
          </a:p>
          <a:p>
            <a:pPr marL="457200" lvl="1" indent="0">
              <a:buNone/>
            </a:pPr>
            <a:r>
              <a:rPr lang="en-US" dirty="0"/>
              <a:t>So this horse has a 1 in 3 chance of winning.</a:t>
            </a:r>
          </a:p>
          <a:p>
            <a:pPr marL="457200" lvl="1" indent="0">
              <a:buNone/>
            </a:pPr>
            <a:endParaRPr lang="en-US" dirty="0"/>
          </a:p>
          <a:p>
            <a:pPr marL="457200" lvl="1" indent="0">
              <a:buNone/>
            </a:pPr>
            <a:r>
              <a:rPr lang="en-US" dirty="0"/>
              <a:t>What about if the horse has a 0.9 probability of winning?</a:t>
            </a:r>
          </a:p>
          <a:p>
            <a:pPr marL="457200" lvl="1" indent="0">
              <a:buNone/>
            </a:pPr>
            <a:endParaRPr lang="en-US" dirty="0"/>
          </a:p>
          <a:p>
            <a:pPr marL="457200" lvl="1" indent="0">
              <a:buNone/>
            </a:pPr>
            <a:endParaRPr lang="en-US" dirty="0"/>
          </a:p>
          <a:p>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55</a:t>
            </a:fld>
            <a:endParaRPr lang="en-US" altLang="en-US"/>
          </a:p>
        </p:txBody>
      </p:sp>
    </p:spTree>
    <p:extLst>
      <p:ext uri="{BB962C8B-B14F-4D97-AF65-F5344CB8AC3E}">
        <p14:creationId xmlns:p14="http://schemas.microsoft.com/office/powerpoint/2010/main" val="40438758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0"/>
            <a:ext cx="8229600" cy="1143000"/>
          </a:xfrm>
        </p:spPr>
        <p:txBody>
          <a:bodyPr/>
          <a:lstStyle/>
          <a:p>
            <a:pPr eaLnBrk="1" hangingPunct="1"/>
            <a:r>
              <a:rPr lang="en-US" altLang="en-US" sz="2800" dirty="0"/>
              <a:t>Odds</a:t>
            </a:r>
          </a:p>
        </p:txBody>
      </p:sp>
      <p:sp>
        <p:nvSpPr>
          <p:cNvPr id="3" name="Content Placeholder 2"/>
          <p:cNvSpPr>
            <a:spLocks noGrp="1"/>
          </p:cNvSpPr>
          <p:nvPr>
            <p:ph idx="1"/>
          </p:nvPr>
        </p:nvSpPr>
        <p:spPr>
          <a:xfrm>
            <a:off x="685800" y="1143000"/>
            <a:ext cx="7772400" cy="5334000"/>
          </a:xfrm>
        </p:spPr>
        <p:txBody>
          <a:bodyPr rtlCol="0">
            <a:noAutofit/>
          </a:bodyPr>
          <a:lstStyle/>
          <a:p>
            <a:pPr marL="0" indent="0" eaLnBrk="1" fontAlgn="auto" hangingPunct="1">
              <a:spcAft>
                <a:spcPts val="0"/>
              </a:spcAft>
              <a:buNone/>
              <a:defRPr/>
            </a:pPr>
            <a:r>
              <a:rPr lang="en-US" sz="2000" dirty="0"/>
              <a:t>If the logistic function represents the probabilit</a:t>
            </a:r>
            <a:r>
              <a:rPr lang="en-US" dirty="0"/>
              <a:t>y that the binary is 1 or 0, what does the linear model represent?</a:t>
            </a:r>
          </a:p>
          <a:p>
            <a:pPr marL="0" indent="0" eaLnBrk="1" fontAlgn="auto" hangingPunct="1">
              <a:spcAft>
                <a:spcPts val="0"/>
              </a:spcAft>
              <a:buNone/>
              <a:defRPr/>
            </a:pPr>
            <a:endParaRPr lang="en-US" sz="2000" dirty="0"/>
          </a:p>
          <a:p>
            <a:pPr marL="0" indent="0" eaLnBrk="1" fontAlgn="auto" hangingPunct="1">
              <a:spcAft>
                <a:spcPts val="0"/>
              </a:spcAft>
              <a:buNone/>
              <a:defRPr/>
            </a:pPr>
            <a:r>
              <a:rPr lang="en-US" dirty="0"/>
              <a:t>If </a:t>
            </a:r>
          </a:p>
          <a:p>
            <a:pPr marL="0" indent="0" eaLnBrk="1" fontAlgn="auto" hangingPunct="1">
              <a:spcAft>
                <a:spcPts val="0"/>
              </a:spcAft>
              <a:buNone/>
              <a:defRPr/>
            </a:pPr>
            <a:r>
              <a:rPr lang="en-US" dirty="0"/>
              <a:t>		</a:t>
            </a:r>
            <a:r>
              <a:rPr lang="en-US" sz="2400" dirty="0"/>
              <a:t>p</a:t>
            </a:r>
            <a:r>
              <a:rPr lang="en-US" sz="2400" baseline="-25000" dirty="0"/>
              <a:t>i</a:t>
            </a:r>
            <a:r>
              <a:rPr lang="en-US" sz="2400" dirty="0"/>
              <a:t> = (e</a:t>
            </a:r>
            <a:r>
              <a:rPr lang="en-US" sz="2400" baseline="30000" dirty="0">
                <a:latin typeface="Symbol" panose="05050102010706020507" pitchFamily="18" charset="2"/>
              </a:rPr>
              <a:t>b</a:t>
            </a:r>
            <a:r>
              <a:rPr lang="en-US" sz="2400" baseline="-25000" dirty="0"/>
              <a:t>0</a:t>
            </a:r>
            <a:r>
              <a:rPr lang="en-US" sz="2400" baseline="30000" dirty="0"/>
              <a:t> + </a:t>
            </a:r>
            <a:r>
              <a:rPr lang="en-US" sz="2400" baseline="30000" dirty="0">
                <a:latin typeface="Symbol" panose="05050102010706020507" pitchFamily="18" charset="2"/>
              </a:rPr>
              <a:t>b</a:t>
            </a:r>
            <a:r>
              <a:rPr lang="en-US" sz="2400" baseline="-25000" dirty="0"/>
              <a:t>1j</a:t>
            </a:r>
            <a:r>
              <a:rPr lang="en-US" sz="2400" baseline="30000" dirty="0"/>
              <a:t>x</a:t>
            </a:r>
            <a:r>
              <a:rPr lang="en-US" sz="2400" baseline="-25000" dirty="0"/>
              <a:t>ij</a:t>
            </a:r>
            <a:r>
              <a:rPr lang="en-US" sz="2400" baseline="30000" dirty="0"/>
              <a:t> </a:t>
            </a:r>
            <a:r>
              <a:rPr lang="en-US" sz="2400" dirty="0"/>
              <a:t>) / (1 + e </a:t>
            </a:r>
            <a:r>
              <a:rPr lang="en-US" sz="2400" baseline="30000" dirty="0">
                <a:latin typeface="Symbol" panose="05050102010706020507" pitchFamily="18" charset="2"/>
              </a:rPr>
              <a:t>b</a:t>
            </a:r>
            <a:r>
              <a:rPr lang="en-US" sz="2400" baseline="-25000" dirty="0"/>
              <a:t>0</a:t>
            </a:r>
            <a:r>
              <a:rPr lang="en-US" sz="2400" baseline="30000" dirty="0"/>
              <a:t> + </a:t>
            </a:r>
            <a:r>
              <a:rPr lang="en-US" sz="2400" baseline="30000" dirty="0">
                <a:latin typeface="Symbol" panose="05050102010706020507" pitchFamily="18" charset="2"/>
              </a:rPr>
              <a:t>b</a:t>
            </a:r>
            <a:r>
              <a:rPr lang="en-US" sz="2400" baseline="-25000" dirty="0"/>
              <a:t>1j</a:t>
            </a:r>
            <a:r>
              <a:rPr lang="en-US" sz="2400" baseline="30000" dirty="0"/>
              <a:t>x</a:t>
            </a:r>
            <a:r>
              <a:rPr lang="en-US" sz="2400" baseline="-25000" dirty="0"/>
              <a:t>ij</a:t>
            </a:r>
            <a:r>
              <a:rPr lang="en-US" sz="2400" baseline="30000" dirty="0"/>
              <a:t> </a:t>
            </a:r>
            <a:r>
              <a:rPr lang="en-US" sz="2400" dirty="0"/>
              <a:t>)</a:t>
            </a:r>
          </a:p>
          <a:p>
            <a:pPr marL="0" indent="0" eaLnBrk="1" fontAlgn="auto" hangingPunct="1">
              <a:spcAft>
                <a:spcPts val="0"/>
              </a:spcAft>
              <a:buNone/>
              <a:defRPr/>
            </a:pPr>
            <a:endParaRPr lang="en-US" sz="2400" dirty="0"/>
          </a:p>
          <a:p>
            <a:pPr marL="0" indent="0" eaLnBrk="1" fontAlgn="auto" hangingPunct="1">
              <a:spcAft>
                <a:spcPts val="0"/>
              </a:spcAft>
              <a:buNone/>
              <a:defRPr/>
            </a:pPr>
            <a:r>
              <a:rPr lang="en-US" dirty="0"/>
              <a:t>then </a:t>
            </a:r>
          </a:p>
          <a:p>
            <a:pPr marL="0" indent="0" eaLnBrk="1" fontAlgn="auto" hangingPunct="1">
              <a:spcAft>
                <a:spcPts val="0"/>
              </a:spcAft>
              <a:buNone/>
              <a:defRPr/>
            </a:pPr>
            <a:r>
              <a:rPr lang="en-US" dirty="0"/>
              <a:t>		</a:t>
            </a:r>
            <a:r>
              <a:rPr lang="en-US" sz="2400" dirty="0"/>
              <a:t>p</a:t>
            </a:r>
            <a:r>
              <a:rPr lang="en-US" sz="2400" baseline="-25000" dirty="0"/>
              <a:t>i</a:t>
            </a:r>
            <a:r>
              <a:rPr lang="en-US" sz="2400" dirty="0"/>
              <a:t> / (1 – p</a:t>
            </a:r>
            <a:r>
              <a:rPr lang="en-US" sz="2400" baseline="-25000" dirty="0"/>
              <a:t>i</a:t>
            </a:r>
            <a:r>
              <a:rPr lang="en-US" sz="2400" dirty="0"/>
              <a:t>) = e</a:t>
            </a:r>
            <a:r>
              <a:rPr lang="en-US" sz="2400" baseline="30000" dirty="0">
                <a:latin typeface="Symbol" panose="05050102010706020507" pitchFamily="18" charset="2"/>
              </a:rPr>
              <a:t>b</a:t>
            </a:r>
            <a:r>
              <a:rPr lang="en-US" sz="2400" baseline="-25000" dirty="0"/>
              <a:t>0</a:t>
            </a:r>
            <a:r>
              <a:rPr lang="en-US" sz="2400" baseline="30000" dirty="0"/>
              <a:t> + </a:t>
            </a:r>
            <a:r>
              <a:rPr lang="en-US" sz="2400" baseline="30000" dirty="0">
                <a:latin typeface="Symbol" panose="05050102010706020507" pitchFamily="18" charset="2"/>
              </a:rPr>
              <a:t>b</a:t>
            </a:r>
            <a:r>
              <a:rPr lang="en-US" sz="2400" baseline="-25000" dirty="0"/>
              <a:t>1j</a:t>
            </a:r>
            <a:r>
              <a:rPr lang="en-US" sz="2400" baseline="30000" dirty="0"/>
              <a:t>x</a:t>
            </a:r>
            <a:r>
              <a:rPr lang="en-US" sz="2400" baseline="-25000" dirty="0"/>
              <a:t>ij</a:t>
            </a:r>
            <a:r>
              <a:rPr lang="en-US" sz="2400" baseline="30000" dirty="0"/>
              <a:t> </a:t>
            </a:r>
            <a:r>
              <a:rPr lang="en-US" sz="2400" dirty="0"/>
              <a:t>	</a:t>
            </a:r>
          </a:p>
          <a:p>
            <a:pPr marL="0" indent="0" eaLnBrk="1" fontAlgn="auto" hangingPunct="1">
              <a:spcAft>
                <a:spcPts val="0"/>
              </a:spcAft>
              <a:buNone/>
              <a:defRPr/>
            </a:pPr>
            <a:endParaRPr lang="en-US" dirty="0"/>
          </a:p>
          <a:p>
            <a:pPr marL="0" indent="0" eaLnBrk="1" fontAlgn="auto" hangingPunct="1">
              <a:spcAft>
                <a:spcPts val="0"/>
              </a:spcAft>
              <a:buNone/>
              <a:defRPr/>
            </a:pPr>
            <a:r>
              <a:rPr lang="en-US" dirty="0"/>
              <a:t>Called the “Odds” and</a:t>
            </a:r>
            <a:endParaRPr lang="en-US" sz="1800" dirty="0"/>
          </a:p>
          <a:p>
            <a:pPr marL="0" indent="0" eaLnBrk="1" fontAlgn="auto" hangingPunct="1">
              <a:spcAft>
                <a:spcPts val="0"/>
              </a:spcAft>
              <a:buNone/>
              <a:defRPr/>
            </a:pPr>
            <a:endParaRPr lang="en-US" dirty="0"/>
          </a:p>
          <a:p>
            <a:pPr marL="0" indent="0" eaLnBrk="1" fontAlgn="auto" hangingPunct="1">
              <a:spcAft>
                <a:spcPts val="0"/>
              </a:spcAft>
              <a:buNone/>
              <a:defRPr/>
            </a:pPr>
            <a:r>
              <a:rPr lang="en-US" dirty="0"/>
              <a:t>	          </a:t>
            </a:r>
            <a:r>
              <a:rPr lang="en-US" sz="2400" dirty="0"/>
              <a:t> ln{p</a:t>
            </a:r>
            <a:r>
              <a:rPr lang="en-US" sz="2400" baseline="-25000" dirty="0"/>
              <a:t>i </a:t>
            </a:r>
            <a:r>
              <a:rPr lang="en-US" sz="2400" dirty="0"/>
              <a:t>/ (1 - p</a:t>
            </a:r>
            <a:r>
              <a:rPr lang="en-US" sz="2400" baseline="-25000" dirty="0"/>
              <a:t>i</a:t>
            </a:r>
            <a:r>
              <a:rPr lang="en-US" sz="2400" dirty="0"/>
              <a:t>)} = </a:t>
            </a:r>
            <a:r>
              <a:rPr lang="en-US" sz="2400" dirty="0">
                <a:latin typeface="Symbol" panose="05050102010706020507" pitchFamily="18" charset="2"/>
              </a:rPr>
              <a:t>b</a:t>
            </a:r>
            <a:r>
              <a:rPr lang="en-US" sz="2400" baseline="-25000" dirty="0"/>
              <a:t>0</a:t>
            </a:r>
            <a:r>
              <a:rPr lang="en-US" sz="2400" baseline="30000" dirty="0"/>
              <a:t> + </a:t>
            </a:r>
            <a:r>
              <a:rPr lang="en-US" sz="2400" dirty="0">
                <a:latin typeface="Symbol" panose="05050102010706020507" pitchFamily="18" charset="2"/>
              </a:rPr>
              <a:t>b</a:t>
            </a:r>
            <a:r>
              <a:rPr lang="en-US" sz="2400" baseline="-25000" dirty="0"/>
              <a:t>1j</a:t>
            </a:r>
            <a:r>
              <a:rPr lang="en-US" sz="2400" dirty="0"/>
              <a:t>x</a:t>
            </a:r>
            <a:r>
              <a:rPr lang="en-US" sz="2400" baseline="-25000" dirty="0"/>
              <a:t>ij</a:t>
            </a:r>
          </a:p>
          <a:p>
            <a:pPr marL="0" indent="0" eaLnBrk="1" fontAlgn="auto" hangingPunct="1">
              <a:spcAft>
                <a:spcPts val="0"/>
              </a:spcAft>
              <a:buNone/>
              <a:defRPr/>
            </a:pPr>
            <a:endParaRPr lang="en-US" sz="2400" baseline="-25000" dirty="0"/>
          </a:p>
          <a:p>
            <a:pPr marL="0" indent="0" eaLnBrk="1" fontAlgn="auto" hangingPunct="1">
              <a:spcAft>
                <a:spcPts val="0"/>
              </a:spcAft>
              <a:buNone/>
              <a:defRPr/>
            </a:pPr>
            <a:r>
              <a:rPr lang="en-US" dirty="0"/>
              <a:t>Called the “Log-Odds” or “Logit”</a:t>
            </a:r>
          </a:p>
          <a:p>
            <a:pPr marL="0" indent="0" eaLnBrk="1" fontAlgn="auto" hangingPunct="1">
              <a:spcAft>
                <a:spcPts val="0"/>
              </a:spcAft>
              <a:buNone/>
              <a:defRPr/>
            </a:pPr>
            <a:endParaRPr lang="en-US" sz="2400" dirty="0"/>
          </a:p>
          <a:p>
            <a:pPr marL="0" indent="0" eaLnBrk="1" fontAlgn="auto" hangingPunct="1">
              <a:spcAft>
                <a:spcPts val="0"/>
              </a:spcAft>
              <a:buNone/>
              <a:defRPr/>
            </a:pPr>
            <a:endParaRPr lang="en-US" dirty="0"/>
          </a:p>
          <a:p>
            <a:pPr marL="0" indent="0" eaLnBrk="1" fontAlgn="auto" hangingPunct="1">
              <a:spcAft>
                <a:spcPts val="0"/>
              </a:spcAft>
              <a:buNone/>
              <a:defRPr/>
            </a:pPr>
            <a:endParaRPr lang="en-US" sz="2000"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56</a:t>
            </a:fld>
            <a:endParaRPr lang="en-US" altLang="en-US"/>
          </a:p>
        </p:txBody>
      </p:sp>
    </p:spTree>
    <p:extLst>
      <p:ext uri="{BB962C8B-B14F-4D97-AF65-F5344CB8AC3E}">
        <p14:creationId xmlns:p14="http://schemas.microsoft.com/office/powerpoint/2010/main" val="24732068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Logistic Regression</a:t>
            </a:r>
          </a:p>
        </p:txBody>
      </p:sp>
      <p:sp>
        <p:nvSpPr>
          <p:cNvPr id="3" name="Content Placeholder 2"/>
          <p:cNvSpPr>
            <a:spLocks noGrp="1"/>
          </p:cNvSpPr>
          <p:nvPr>
            <p:ph idx="1"/>
          </p:nvPr>
        </p:nvSpPr>
        <p:spPr/>
        <p:txBody>
          <a:bodyPr/>
          <a:lstStyle/>
          <a:p>
            <a:pPr marL="457200" indent="-457200">
              <a:buAutoNum type="arabicPeriod"/>
            </a:pPr>
            <a:r>
              <a:rPr lang="en-US" dirty="0"/>
              <a:t>When the distributions are well separated, logistic regression is not sufficiently stable</a:t>
            </a:r>
          </a:p>
          <a:p>
            <a:pPr marL="457200" indent="-457200">
              <a:buAutoNum type="arabicPeriod"/>
            </a:pPr>
            <a:endParaRPr lang="en-US" dirty="0"/>
          </a:p>
          <a:p>
            <a:pPr marL="457200" indent="-457200">
              <a:buAutoNum type="arabicPeriod"/>
            </a:pPr>
            <a:r>
              <a:rPr lang="en-US" dirty="0"/>
              <a:t>When n is small and the x’s are normally distributed, logistic regression is not sufficiently stable</a:t>
            </a:r>
          </a:p>
          <a:p>
            <a:pPr marL="457200" indent="-457200">
              <a:buAutoNum type="arabicPeriod"/>
            </a:pPr>
            <a:endParaRPr lang="en-US" dirty="0"/>
          </a:p>
          <a:p>
            <a:pPr marL="457200" indent="-457200">
              <a:buAutoNum type="arabicPeriod"/>
            </a:pPr>
            <a:r>
              <a:rPr lang="en-US" dirty="0"/>
              <a:t>Logistic regression does not handle multiple classes well</a:t>
            </a:r>
          </a:p>
          <a:p>
            <a:pPr marL="457200" indent="-457200">
              <a:buAutoNum type="arabicPeriod"/>
            </a:pPr>
            <a:endParaRPr lang="en-US" dirty="0"/>
          </a:p>
          <a:p>
            <a:pPr marL="457200" indent="-457200">
              <a:buAutoNum type="arabicPeriod"/>
            </a:pPr>
            <a:endParaRPr lang="en-US" dirty="0"/>
          </a:p>
          <a:p>
            <a:pPr marL="0" indent="0">
              <a:buNone/>
            </a:pPr>
            <a:r>
              <a:rPr lang="en-US" dirty="0"/>
              <a:t>Question: What is an alternative to Logistic Regression that is more stable and handles multiple (more than 2) classes easily?</a:t>
            </a:r>
          </a:p>
          <a:p>
            <a:pPr marL="0" indent="0">
              <a:buNone/>
            </a:pPr>
            <a:endParaRPr lang="en-US" dirty="0"/>
          </a:p>
          <a:p>
            <a:pPr marL="0" indent="0">
              <a:buNone/>
            </a:pPr>
            <a:r>
              <a:rPr lang="en-US" dirty="0"/>
              <a:t>Answer: Discrimminant Analysis</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57</a:t>
            </a:fld>
            <a:endParaRPr lang="en-US" altLang="en-US"/>
          </a:p>
        </p:txBody>
      </p:sp>
    </p:spTree>
    <p:extLst>
      <p:ext uri="{BB962C8B-B14F-4D97-AF65-F5344CB8AC3E}">
        <p14:creationId xmlns:p14="http://schemas.microsoft.com/office/powerpoint/2010/main" val="3476509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792162"/>
          </a:xfrm>
        </p:spPr>
        <p:txBody>
          <a:bodyPr/>
          <a:lstStyle/>
          <a:p>
            <a:r>
              <a:rPr lang="en-US" dirty="0"/>
              <a:t>BREAK</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58</a:t>
            </a:fld>
            <a:endParaRPr lang="en-US" altLang="en-US"/>
          </a:p>
        </p:txBody>
      </p:sp>
    </p:spTree>
    <p:extLst>
      <p:ext uri="{BB962C8B-B14F-4D97-AF65-F5344CB8AC3E}">
        <p14:creationId xmlns:p14="http://schemas.microsoft.com/office/powerpoint/2010/main" val="16242305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30B8B-86AB-4061-B3D0-A4D197A5A029}"/>
              </a:ext>
            </a:extLst>
          </p:cNvPr>
          <p:cNvSpPr>
            <a:spLocks noGrp="1"/>
          </p:cNvSpPr>
          <p:nvPr>
            <p:ph type="title"/>
          </p:nvPr>
        </p:nvSpPr>
        <p:spPr/>
        <p:txBody>
          <a:bodyPr/>
          <a:lstStyle/>
          <a:p>
            <a:r>
              <a:rPr lang="en-US" dirty="0"/>
              <a:t>Bayesian Classification</a:t>
            </a:r>
          </a:p>
        </p:txBody>
      </p:sp>
      <p:sp>
        <p:nvSpPr>
          <p:cNvPr id="4" name="Slide Number Placeholder 3">
            <a:extLst>
              <a:ext uri="{FF2B5EF4-FFF2-40B4-BE49-F238E27FC236}">
                <a16:creationId xmlns:a16="http://schemas.microsoft.com/office/drawing/2014/main" id="{E638D787-0622-4022-BEA7-EB32B5A06623}"/>
              </a:ext>
            </a:extLst>
          </p:cNvPr>
          <p:cNvSpPr>
            <a:spLocks noGrp="1"/>
          </p:cNvSpPr>
          <p:nvPr>
            <p:ph type="sldNum" sz="quarter" idx="12"/>
          </p:nvPr>
        </p:nvSpPr>
        <p:spPr/>
        <p:txBody>
          <a:bodyPr/>
          <a:lstStyle/>
          <a:p>
            <a:pPr>
              <a:defRPr/>
            </a:pPr>
            <a:fld id="{9695C8B4-01A2-485F-8B64-4640E234E3BB}" type="slidenum">
              <a:rPr lang="en-US" altLang="en-US" smtClean="0"/>
              <a:pPr>
                <a:defRPr/>
              </a:pPr>
              <a:t>59</a:t>
            </a:fld>
            <a:endParaRPr lang="en-US" altLang="en-US"/>
          </a:p>
        </p:txBody>
      </p:sp>
      <p:grpSp>
        <p:nvGrpSpPr>
          <p:cNvPr id="8" name="Group 7">
            <a:extLst>
              <a:ext uri="{FF2B5EF4-FFF2-40B4-BE49-F238E27FC236}">
                <a16:creationId xmlns:a16="http://schemas.microsoft.com/office/drawing/2014/main" id="{2B3D935C-9C96-4A29-A8D9-51832557E1BF}"/>
              </a:ext>
            </a:extLst>
          </p:cNvPr>
          <p:cNvGrpSpPr/>
          <p:nvPr/>
        </p:nvGrpSpPr>
        <p:grpSpPr>
          <a:xfrm>
            <a:off x="93294" y="2295141"/>
            <a:ext cx="8957411" cy="2505459"/>
            <a:chOff x="93294" y="2295141"/>
            <a:chExt cx="8957411" cy="2505459"/>
          </a:xfrm>
        </p:grpSpPr>
        <p:pic>
          <p:nvPicPr>
            <p:cNvPr id="5" name="Picture 4">
              <a:extLst>
                <a:ext uri="{FF2B5EF4-FFF2-40B4-BE49-F238E27FC236}">
                  <a16:creationId xmlns:a16="http://schemas.microsoft.com/office/drawing/2014/main" id="{013789EE-65C7-49EE-BAF9-D19756EA5C34}"/>
                </a:ext>
              </a:extLst>
            </p:cNvPr>
            <p:cNvPicPr>
              <a:picLocks noChangeAspect="1"/>
            </p:cNvPicPr>
            <p:nvPr/>
          </p:nvPicPr>
          <p:blipFill>
            <a:blip r:embed="rId2"/>
            <a:stretch>
              <a:fillRect/>
            </a:stretch>
          </p:blipFill>
          <p:spPr>
            <a:xfrm>
              <a:off x="93294" y="2295141"/>
              <a:ext cx="8957411" cy="2130450"/>
            </a:xfrm>
            <a:prstGeom prst="rect">
              <a:avLst/>
            </a:prstGeom>
          </p:spPr>
        </p:pic>
        <p:sp>
          <p:nvSpPr>
            <p:cNvPr id="6" name="Rectangle 5">
              <a:extLst>
                <a:ext uri="{FF2B5EF4-FFF2-40B4-BE49-F238E27FC236}">
                  <a16:creationId xmlns:a16="http://schemas.microsoft.com/office/drawing/2014/main" id="{799C6E56-D465-4E1B-8EA8-EED5C1D38EB4}"/>
                </a:ext>
              </a:extLst>
            </p:cNvPr>
            <p:cNvSpPr/>
            <p:nvPr/>
          </p:nvSpPr>
          <p:spPr>
            <a:xfrm>
              <a:off x="5486400" y="4114800"/>
              <a:ext cx="2286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344EDC-2CF2-4E63-9D6A-C872F39B6D7A}"/>
                </a:ext>
              </a:extLst>
            </p:cNvPr>
            <p:cNvSpPr/>
            <p:nvPr/>
          </p:nvSpPr>
          <p:spPr>
            <a:xfrm>
              <a:off x="503846" y="4343400"/>
              <a:ext cx="4677753"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33323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Discontinuities</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6</a:t>
            </a:fld>
            <a:endParaRPr lang="en-US" altLang="en-US"/>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3611"/>
          <a:stretch/>
        </p:blipFill>
        <p:spPr bwMode="auto">
          <a:xfrm>
            <a:off x="152400" y="1001556"/>
            <a:ext cx="8880764" cy="5367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9706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Discrimminant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90600"/>
                <a:ext cx="7848600" cy="5135563"/>
              </a:xfrm>
            </p:spPr>
            <p:txBody>
              <a:bodyPr/>
              <a:lstStyle/>
              <a:p>
                <a:pPr marL="0" indent="0">
                  <a:buNone/>
                </a:pPr>
                <a:r>
                  <a:rPr lang="en-US" dirty="0"/>
                  <a:t>Another way of saying this is: “What is the likelihood that y is in class k given my prior distribution for x and the likelihood of x in the subset of samples where y equals k.” </a:t>
                </a:r>
              </a:p>
              <a:p>
                <a:pPr marL="0" indent="0">
                  <a:buNone/>
                </a:pPr>
                <a:endParaRPr lang="en-US" dirty="0"/>
              </a:p>
              <a:p>
                <a:pPr marL="0" indent="0">
                  <a:buNone/>
                </a:pPr>
                <a:r>
                  <a:rPr lang="en-US" dirty="0"/>
                  <a:t>You can write this down as follows:</a:t>
                </a:r>
              </a:p>
              <a:p>
                <a:pPr marL="0" indent="0">
                  <a:buNone/>
                </a:pPr>
                <a:endParaRPr lang="en-US" dirty="0"/>
              </a:p>
              <a:p>
                <a:pPr marL="0" indent="0">
                  <a:buNone/>
                </a:pPr>
                <a:r>
                  <a:rPr lang="en-US" dirty="0"/>
                  <a:t>	p(Y = </a:t>
                </a:r>
                <a:r>
                  <a:rPr lang="en-US" dirty="0" err="1"/>
                  <a:t>k|X</a:t>
                </a:r>
                <a:r>
                  <a:rPr lang="en-US" dirty="0"/>
                  <a:t> = x)   =    </a:t>
                </a:r>
                <a:r>
                  <a:rPr lang="en-US" u="sng" dirty="0"/>
                  <a:t>p(X = </a:t>
                </a:r>
                <a:r>
                  <a:rPr lang="en-US" u="sng" dirty="0" err="1"/>
                  <a:t>x|Y</a:t>
                </a:r>
                <a:r>
                  <a:rPr lang="en-US" u="sng" dirty="0"/>
                  <a:t> = k) * p(X = x)</a:t>
                </a:r>
              </a:p>
              <a:p>
                <a:pPr marL="0" indent="0">
                  <a:buNone/>
                </a:pPr>
                <a:r>
                  <a:rPr lang="en-US" dirty="0"/>
                  <a:t>		 	       </a:t>
                </a:r>
                <a14:m>
                  <m:oMath xmlns:m="http://schemas.openxmlformats.org/officeDocument/2006/math">
                    <m:nary>
                      <m:naryPr>
                        <m:chr m:val="∑"/>
                        <m:ctrlPr>
                          <a:rPr lang="en-US" i="1" dirty="0">
                            <a:latin typeface="Cambria Math" panose="02040503050406030204" pitchFamily="18" charset="0"/>
                          </a:rPr>
                        </m:ctrlPr>
                      </m:naryPr>
                      <m:sub>
                        <m:r>
                          <m:rPr>
                            <m:brk m:alnAt="23"/>
                          </m:rPr>
                          <a:rPr lang="en-US" i="1" dirty="0">
                            <a:latin typeface="Cambria Math"/>
                          </a:rPr>
                          <m:t>𝑖</m:t>
                        </m:r>
                        <m:r>
                          <a:rPr lang="en-US" i="1" dirty="0">
                            <a:latin typeface="Cambria Math"/>
                          </a:rPr>
                          <m:t>=1</m:t>
                        </m:r>
                      </m:sub>
                      <m:sup>
                        <m:r>
                          <a:rPr lang="en-US" i="1" dirty="0">
                            <a:latin typeface="Cambria Math"/>
                          </a:rPr>
                          <m:t>𝑘</m:t>
                        </m:r>
                      </m:sup>
                      <m:e>
                        <m:r>
                          <a:rPr lang="en-US" i="1" dirty="0">
                            <a:latin typeface="Cambria Math"/>
                          </a:rPr>
                          <m:t>𝑝</m:t>
                        </m:r>
                        <m:r>
                          <a:rPr lang="en-US" i="1" dirty="0">
                            <a:latin typeface="Cambria Math"/>
                          </a:rPr>
                          <m:t>(</m:t>
                        </m:r>
                        <m:r>
                          <a:rPr lang="en-US" i="1" dirty="0">
                            <a:latin typeface="Cambria Math"/>
                          </a:rPr>
                          <m:t>𝑋</m:t>
                        </m:r>
                        <m:r>
                          <a:rPr lang="en-US" i="1" dirty="0">
                            <a:latin typeface="Cambria Math"/>
                          </a:rPr>
                          <m:t>=</m:t>
                        </m:r>
                        <m:r>
                          <a:rPr lang="en-US" i="1" dirty="0">
                            <a:latin typeface="Cambria Math"/>
                          </a:rPr>
                          <m:t>𝑥</m:t>
                        </m:r>
                        <m:r>
                          <a:rPr lang="en-US" i="1" dirty="0">
                            <a:latin typeface="Cambria Math"/>
                          </a:rPr>
                          <m:t>)</m:t>
                        </m:r>
                      </m:e>
                    </m:nary>
                  </m:oMath>
                </a14:m>
                <a:endParaRPr lang="en-US" dirty="0"/>
              </a:p>
              <a:p>
                <a:pPr marL="0" indent="0">
                  <a:buNone/>
                </a:pPr>
                <a:endParaRPr lang="en-US" dirty="0"/>
              </a:p>
              <a:p>
                <a:pPr marL="0" indent="0">
                  <a:spcBef>
                    <a:spcPts val="0"/>
                  </a:spcBef>
                  <a:buNone/>
                </a:pPr>
                <a:r>
                  <a:rPr lang="en-US" dirty="0"/>
                  <a:t>Note: </a:t>
                </a:r>
              </a:p>
              <a:p>
                <a:pPr>
                  <a:spcBef>
                    <a:spcPts val="0"/>
                  </a:spcBef>
                </a:pPr>
                <a:r>
                  <a:rPr lang="en-US" dirty="0"/>
                  <a:t>You have a prior distribution for x in a given class, p(X = x)</a:t>
                </a:r>
              </a:p>
              <a:p>
                <a:pPr>
                  <a:spcBef>
                    <a:spcPts val="0"/>
                  </a:spcBef>
                </a:pPr>
                <a:r>
                  <a:rPr lang="en-US" dirty="0"/>
                  <a:t>You have a likelihood that x is in the prior distribution,  p(X = </a:t>
                </a:r>
                <a:r>
                  <a:rPr lang="en-US" dirty="0" err="1"/>
                  <a:t>x|Y</a:t>
                </a:r>
                <a:r>
                  <a:rPr lang="en-US" dirty="0"/>
                  <a:t> = k) </a:t>
                </a:r>
              </a:p>
              <a:p>
                <a:pPr>
                  <a:spcBef>
                    <a:spcPts val="0"/>
                  </a:spcBef>
                </a:pPr>
                <a:r>
                  <a:rPr lang="en-US" dirty="0"/>
                  <a:t>You have a marginal  distribution to normalize so that p is between 0 and 1, </a:t>
                </a:r>
                <a14:m>
                  <m:oMath xmlns:m="http://schemas.openxmlformats.org/officeDocument/2006/math">
                    <m:nary>
                      <m:naryPr>
                        <m:chr m:val="∑"/>
                        <m:ctrlPr>
                          <a:rPr lang="en-US" i="1" dirty="0">
                            <a:latin typeface="Cambria Math" panose="02040503050406030204" pitchFamily="18" charset="0"/>
                          </a:rPr>
                        </m:ctrlPr>
                      </m:naryPr>
                      <m:sub>
                        <m:r>
                          <m:rPr>
                            <m:brk m:alnAt="23"/>
                          </m:rPr>
                          <a:rPr lang="en-US" i="1" dirty="0">
                            <a:latin typeface="Cambria Math"/>
                          </a:rPr>
                          <m:t>𝑖</m:t>
                        </m:r>
                        <m:r>
                          <a:rPr lang="en-US" i="1" dirty="0">
                            <a:latin typeface="Cambria Math"/>
                          </a:rPr>
                          <m:t>=1</m:t>
                        </m:r>
                      </m:sub>
                      <m:sup>
                        <m:r>
                          <a:rPr lang="en-US" i="1" dirty="0">
                            <a:latin typeface="Cambria Math"/>
                          </a:rPr>
                          <m:t>𝑘</m:t>
                        </m:r>
                      </m:sup>
                      <m:e>
                        <m:r>
                          <a:rPr lang="en-US" i="1" dirty="0">
                            <a:latin typeface="Cambria Math"/>
                          </a:rPr>
                          <m:t>𝑝</m:t>
                        </m:r>
                        <m:r>
                          <a:rPr lang="en-US" i="1" dirty="0">
                            <a:latin typeface="Cambria Math"/>
                          </a:rPr>
                          <m:t>(</m:t>
                        </m:r>
                        <m:r>
                          <a:rPr lang="en-US" i="1" dirty="0">
                            <a:latin typeface="Cambria Math"/>
                          </a:rPr>
                          <m:t>𝑋</m:t>
                        </m:r>
                        <m:r>
                          <a:rPr lang="en-US" i="1" dirty="0">
                            <a:latin typeface="Cambria Math"/>
                          </a:rPr>
                          <m:t>=</m:t>
                        </m:r>
                        <m:r>
                          <a:rPr lang="en-US" i="1" dirty="0">
                            <a:latin typeface="Cambria Math"/>
                          </a:rPr>
                          <m:t>𝑥</m:t>
                        </m:r>
                        <m:r>
                          <a:rPr lang="en-US" i="1" dirty="0">
                            <a:latin typeface="Cambria Math"/>
                          </a:rPr>
                          <m:t>)</m:t>
                        </m:r>
                      </m:e>
                    </m:nary>
                  </m:oMath>
                </a14:m>
                <a:endParaRPr lang="en-US" dirty="0"/>
              </a:p>
              <a:p>
                <a:pPr marL="0" indent="0">
                  <a:buNone/>
                </a:pPr>
                <a:endParaRPr lang="en-US" dirty="0"/>
              </a:p>
              <a:p>
                <a:pPr marL="0" indent="0" algn="ctr">
                  <a:buNone/>
                </a:pPr>
                <a:r>
                  <a:rPr lang="en-US" b="1" dirty="0"/>
                  <a:t>So this is just Bayes Theorem, now applied to classification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90600"/>
                <a:ext cx="7848600" cy="5135563"/>
              </a:xfrm>
              <a:blipFill>
                <a:blip r:embed="rId2"/>
                <a:stretch>
                  <a:fillRect l="-776" t="-713" b="-938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60</a:t>
            </a:fld>
            <a:endParaRPr lang="en-US" altLang="en-US"/>
          </a:p>
        </p:txBody>
      </p:sp>
    </p:spTree>
    <p:extLst>
      <p:ext uri="{BB962C8B-B14F-4D97-AF65-F5344CB8AC3E}">
        <p14:creationId xmlns:p14="http://schemas.microsoft.com/office/powerpoint/2010/main" val="14999571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Theorem for Classification</a:t>
            </a:r>
          </a:p>
        </p:txBody>
      </p:sp>
      <p:sp>
        <p:nvSpPr>
          <p:cNvPr id="3" name="Content Placeholder 2"/>
          <p:cNvSpPr>
            <a:spLocks noGrp="1"/>
          </p:cNvSpPr>
          <p:nvPr>
            <p:ph idx="1"/>
          </p:nvPr>
        </p:nvSpPr>
        <p:spPr/>
        <p:txBody>
          <a:bodyPr/>
          <a:lstStyle/>
          <a:p>
            <a:pPr marL="0" indent="0">
              <a:buNone/>
            </a:pPr>
            <a:r>
              <a:rPr lang="en-US" dirty="0"/>
              <a:t>Notation: Let</a:t>
            </a:r>
          </a:p>
          <a:p>
            <a:pPr marL="0" indent="0">
              <a:buNone/>
            </a:pPr>
            <a:r>
              <a:rPr lang="en-US" dirty="0">
                <a:latin typeface="Symbol" panose="05050102010706020507" pitchFamily="18" charset="2"/>
              </a:rPr>
              <a:t>	</a:t>
            </a:r>
            <a:r>
              <a:rPr lang="en-US" dirty="0" err="1">
                <a:latin typeface="Symbol" panose="05050102010706020507" pitchFamily="18" charset="2"/>
              </a:rPr>
              <a:t>p</a:t>
            </a:r>
            <a:r>
              <a:rPr lang="en-US" baseline="-25000" dirty="0" err="1"/>
              <a:t>k</a:t>
            </a:r>
            <a:r>
              <a:rPr lang="en-US" dirty="0"/>
              <a:t> = probability that a randomly chosen observation belongs to a 	         class k</a:t>
            </a:r>
          </a:p>
          <a:p>
            <a:pPr marL="0" indent="0">
              <a:buNone/>
            </a:pPr>
            <a:r>
              <a:rPr lang="en-US" dirty="0"/>
              <a:t>	     = the fraction of the sample that is in class k</a:t>
            </a:r>
          </a:p>
          <a:p>
            <a:pPr marL="0" indent="0">
              <a:buNone/>
            </a:pPr>
            <a:r>
              <a:rPr lang="en-US" dirty="0"/>
              <a:t>	     = prior distribution</a:t>
            </a:r>
          </a:p>
          <a:p>
            <a:pPr marL="0" indent="0">
              <a:buNone/>
            </a:pPr>
            <a:r>
              <a:rPr lang="en-US" dirty="0"/>
              <a:t>and</a:t>
            </a:r>
          </a:p>
          <a:p>
            <a:pPr marL="0" indent="0">
              <a:buNone/>
            </a:pPr>
            <a:r>
              <a:rPr lang="en-US" dirty="0"/>
              <a:t>	 </a:t>
            </a:r>
            <a:r>
              <a:rPr lang="en-US" dirty="0" err="1"/>
              <a:t>f</a:t>
            </a:r>
            <a:r>
              <a:rPr lang="en-US" baseline="-25000" dirty="0" err="1"/>
              <a:t>k</a:t>
            </a:r>
            <a:r>
              <a:rPr lang="en-US" dirty="0"/>
              <a:t>(x)  = p(X=</a:t>
            </a:r>
            <a:r>
              <a:rPr lang="en-US" dirty="0" err="1"/>
              <a:t>x|Y</a:t>
            </a:r>
            <a:r>
              <a:rPr lang="en-US" dirty="0"/>
              <a:t>=k) </a:t>
            </a:r>
          </a:p>
          <a:p>
            <a:pPr marL="0" indent="0">
              <a:buNone/>
            </a:pPr>
            <a:r>
              <a:rPr lang="en-US" dirty="0"/>
              <a:t>	          = the density function (or likelihood) of x in the k</a:t>
            </a:r>
            <a:r>
              <a:rPr lang="en-US" baseline="30000" dirty="0"/>
              <a:t>th</a:t>
            </a:r>
            <a:r>
              <a:rPr lang="en-US" dirty="0"/>
              <a:t> class</a:t>
            </a:r>
          </a:p>
          <a:p>
            <a:pPr marL="0" indent="0">
              <a:buNone/>
            </a:pPr>
            <a:endParaRPr lang="en-US" dirty="0"/>
          </a:p>
          <a:p>
            <a:pPr marL="0" indent="0">
              <a:buNone/>
            </a:pPr>
            <a:r>
              <a:rPr lang="en-US" dirty="0"/>
              <a:t>Then Bayes’ Theorem becomes</a:t>
            </a:r>
          </a:p>
          <a:p>
            <a:pPr marL="0" indent="0">
              <a:buNone/>
            </a:pPr>
            <a:endParaRPr lang="en-US" dirty="0"/>
          </a:p>
          <a:p>
            <a:pPr marL="0" indent="0">
              <a:buNone/>
            </a:pPr>
            <a:endParaRPr lang="en-US" dirty="0"/>
          </a:p>
          <a:p>
            <a:pPr marL="0" indent="0">
              <a:buNone/>
            </a:pPr>
            <a:endParaRPr lang="en-US" dirty="0"/>
          </a:p>
          <a:p>
            <a:pPr marL="0" indent="0">
              <a:buNone/>
            </a:pPr>
            <a:r>
              <a:rPr lang="en-US" dirty="0"/>
              <a:t>Where Pr(Y=</a:t>
            </a:r>
            <a:r>
              <a:rPr lang="en-US" dirty="0" err="1"/>
              <a:t>k|X</a:t>
            </a:r>
            <a:r>
              <a:rPr lang="en-US" dirty="0"/>
              <a:t>=x) is the probability that a given observation belongs to class k based on the value(s) of x. </a:t>
            </a:r>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61</a:t>
            </a:fld>
            <a:endParaRPr lang="en-US"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4932362"/>
            <a:ext cx="5619750"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36853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versus Discrimminant Analysis</a:t>
            </a:r>
          </a:p>
        </p:txBody>
      </p:sp>
      <p:sp>
        <p:nvSpPr>
          <p:cNvPr id="3" name="Content Placeholder 2"/>
          <p:cNvSpPr>
            <a:spLocks noGrp="1"/>
          </p:cNvSpPr>
          <p:nvPr>
            <p:ph idx="1"/>
          </p:nvPr>
        </p:nvSpPr>
        <p:spPr/>
        <p:txBody>
          <a:bodyPr/>
          <a:lstStyle/>
          <a:p>
            <a:pPr marL="0" indent="0">
              <a:buNone/>
            </a:pPr>
            <a:r>
              <a:rPr lang="en-US" u="sng" dirty="0"/>
              <a:t>Logistic Regression: </a:t>
            </a:r>
          </a:p>
          <a:p>
            <a:pPr marL="0" indent="0">
              <a:buNone/>
            </a:pPr>
            <a:endParaRPr lang="en-US" dirty="0"/>
          </a:p>
          <a:p>
            <a:pPr marL="0" indent="0">
              <a:buNone/>
            </a:pPr>
            <a:r>
              <a:rPr lang="en-US" dirty="0"/>
              <a:t>Model the conditional distribution of the response Y given the predictor(s) X </a:t>
            </a:r>
          </a:p>
          <a:p>
            <a:pPr marL="0" indent="0">
              <a:buNone/>
            </a:pPr>
            <a:endParaRPr lang="en-US" dirty="0"/>
          </a:p>
          <a:p>
            <a:pPr marL="0" indent="0">
              <a:buNone/>
            </a:pPr>
            <a:r>
              <a:rPr lang="en-US" dirty="0"/>
              <a:t>	p(Y = k | X = x)</a:t>
            </a:r>
          </a:p>
          <a:p>
            <a:pPr marL="0" indent="0">
              <a:buNone/>
            </a:pPr>
            <a:endParaRPr lang="en-US" dirty="0"/>
          </a:p>
          <a:p>
            <a:pPr marL="0" indent="0">
              <a:buNone/>
            </a:pPr>
            <a:r>
              <a:rPr lang="en-US" u="sng" dirty="0"/>
              <a:t>Discrimminant Analysis:</a:t>
            </a:r>
            <a:endParaRPr lang="en-US" dirty="0"/>
          </a:p>
          <a:p>
            <a:pPr marL="0" indent="0">
              <a:buNone/>
            </a:pPr>
            <a:endParaRPr lang="en-US" dirty="0"/>
          </a:p>
          <a:p>
            <a:pPr marL="0" indent="0">
              <a:buNone/>
            </a:pPr>
            <a:r>
              <a:rPr lang="en-US" dirty="0"/>
              <a:t>Model the distribution of X within each class. Then figure out Y based on the distribution of X within each class.</a:t>
            </a:r>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62</a:t>
            </a:fld>
            <a:endParaRPr lang="en-US" altLang="en-US"/>
          </a:p>
        </p:txBody>
      </p:sp>
    </p:spTree>
    <p:extLst>
      <p:ext uri="{BB962C8B-B14F-4D97-AF65-F5344CB8AC3E}">
        <p14:creationId xmlns:p14="http://schemas.microsoft.com/office/powerpoint/2010/main" val="11084691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for Gaussian Distribution</a:t>
            </a:r>
          </a:p>
        </p:txBody>
      </p:sp>
      <p:sp>
        <p:nvSpPr>
          <p:cNvPr id="3" name="Content Placeholder 2"/>
          <p:cNvSpPr>
            <a:spLocks noGrp="1"/>
          </p:cNvSpPr>
          <p:nvPr>
            <p:ph idx="1"/>
          </p:nvPr>
        </p:nvSpPr>
        <p:spPr/>
        <p:txBody>
          <a:bodyPr/>
          <a:lstStyle/>
          <a:p>
            <a:pPr marL="0" indent="0">
              <a:buNone/>
            </a:pPr>
            <a:r>
              <a:rPr lang="en-US" dirty="0"/>
              <a:t>We need to make an assumption about </a:t>
            </a:r>
            <a:r>
              <a:rPr lang="en-US" dirty="0" err="1"/>
              <a:t>f</a:t>
            </a:r>
            <a:r>
              <a:rPr lang="en-US" baseline="-25000" dirty="0" err="1"/>
              <a:t>k</a:t>
            </a:r>
            <a:r>
              <a:rPr lang="en-US" dirty="0"/>
              <a:t>(x). We’ll assume that </a:t>
            </a:r>
            <a:r>
              <a:rPr lang="en-US" dirty="0" err="1"/>
              <a:t>f</a:t>
            </a:r>
            <a:r>
              <a:rPr lang="en-US" baseline="-25000" dirty="0" err="1"/>
              <a:t>k</a:t>
            </a:r>
            <a:r>
              <a:rPr lang="en-US" dirty="0"/>
              <a:t>(x) is a normal (Gaussian) distribution</a:t>
            </a:r>
          </a:p>
          <a:p>
            <a:pPr marL="0" indent="0">
              <a:buNone/>
            </a:pPr>
            <a:endParaRPr lang="en-US" dirty="0"/>
          </a:p>
          <a:p>
            <a:pPr marL="0" indent="0">
              <a:buNone/>
            </a:pPr>
            <a:r>
              <a:rPr lang="en-US" dirty="0"/>
              <a:t>Then</a:t>
            </a:r>
          </a:p>
          <a:p>
            <a:pPr marL="0" indent="0">
              <a:buNone/>
            </a:pPr>
            <a:endParaRPr lang="en-US" dirty="0"/>
          </a:p>
          <a:p>
            <a:pPr marL="0" indent="0">
              <a:buNone/>
            </a:pPr>
            <a:endParaRPr lang="en-US" dirty="0"/>
          </a:p>
          <a:p>
            <a:pPr marL="0" indent="0">
              <a:buNone/>
            </a:pPr>
            <a:endParaRPr lang="en-US" dirty="0"/>
          </a:p>
          <a:p>
            <a:pPr marL="0" indent="0">
              <a:buNone/>
            </a:pPr>
            <a:r>
              <a:rPr lang="en-US" dirty="0"/>
              <a:t>With </a:t>
            </a:r>
            <a:r>
              <a:rPr lang="en-US" dirty="0" err="1">
                <a:latin typeface="Symbol" panose="05050102010706020507" pitchFamily="18" charset="2"/>
              </a:rPr>
              <a:t>m</a:t>
            </a:r>
            <a:r>
              <a:rPr lang="en-US" baseline="-25000" dirty="0" err="1"/>
              <a:t>k</a:t>
            </a:r>
            <a:r>
              <a:rPr lang="en-US" dirty="0"/>
              <a:t>= the mean for class k and </a:t>
            </a:r>
            <a:r>
              <a:rPr lang="en-US" dirty="0" err="1">
                <a:latin typeface="Symbol" panose="05050102010706020507" pitchFamily="18" charset="2"/>
              </a:rPr>
              <a:t>s</a:t>
            </a:r>
            <a:r>
              <a:rPr lang="en-US" baseline="-25000" dirty="0" err="1"/>
              <a:t>k</a:t>
            </a:r>
            <a:r>
              <a:rPr lang="en-US" dirty="0"/>
              <a:t> = the variance for class k.  </a:t>
            </a:r>
          </a:p>
          <a:p>
            <a:pPr marL="0" indent="0">
              <a:buNone/>
            </a:pPr>
            <a:endParaRPr lang="en-US" dirty="0"/>
          </a:p>
          <a:p>
            <a:pPr marL="0" indent="0">
              <a:buNone/>
            </a:pPr>
            <a:r>
              <a:rPr lang="en-US" dirty="0"/>
              <a:t>Further assume </a:t>
            </a:r>
            <a:r>
              <a:rPr lang="en-US" dirty="0">
                <a:latin typeface="Symbol" panose="05050102010706020507" pitchFamily="18" charset="2"/>
              </a:rPr>
              <a:t>s</a:t>
            </a:r>
            <a:r>
              <a:rPr lang="en-US" baseline="-25000" dirty="0"/>
              <a:t>1</a:t>
            </a:r>
            <a:r>
              <a:rPr lang="en-US" dirty="0"/>
              <a:t> = </a:t>
            </a:r>
            <a:r>
              <a:rPr lang="en-US" dirty="0">
                <a:latin typeface="Symbol" panose="05050102010706020507" pitchFamily="18" charset="2"/>
              </a:rPr>
              <a:t>s</a:t>
            </a:r>
            <a:r>
              <a:rPr lang="en-US" baseline="-25000" dirty="0"/>
              <a:t>2</a:t>
            </a:r>
            <a:r>
              <a:rPr lang="en-US" dirty="0"/>
              <a:t> = … = </a:t>
            </a:r>
            <a:r>
              <a:rPr lang="en-US" dirty="0" err="1">
                <a:latin typeface="Symbol" panose="05050102010706020507" pitchFamily="18" charset="2"/>
              </a:rPr>
              <a:t>s</a:t>
            </a:r>
            <a:r>
              <a:rPr lang="en-US" baseline="-25000" dirty="0" err="1"/>
              <a:t>k</a:t>
            </a:r>
            <a:endParaRPr lang="en-US" baseline="-25000" dirty="0"/>
          </a:p>
          <a:p>
            <a:pPr marL="0" indent="0">
              <a:buNone/>
            </a:pPr>
            <a:endParaRPr lang="en-US" baseline="-25000" dirty="0"/>
          </a:p>
          <a:p>
            <a:pPr marL="0" indent="0">
              <a:buNone/>
            </a:pPr>
            <a:r>
              <a:rPr lang="en-US" dirty="0"/>
              <a:t>(note: </a:t>
            </a:r>
            <a:r>
              <a:rPr lang="en-US" dirty="0" err="1">
                <a:latin typeface="Symbol" panose="05050102010706020507" pitchFamily="18" charset="2"/>
              </a:rPr>
              <a:t>m</a:t>
            </a:r>
            <a:r>
              <a:rPr lang="en-US" baseline="-25000" dirty="0" err="1"/>
              <a:t>k</a:t>
            </a:r>
            <a:r>
              <a:rPr lang="en-US" baseline="-25000" dirty="0"/>
              <a:t> </a:t>
            </a:r>
            <a:r>
              <a:rPr lang="en-US" dirty="0"/>
              <a:t>can vary from class to class)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63</a:t>
            </a:fld>
            <a:endParaRPr lang="en-US"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667000"/>
            <a:ext cx="6619875" cy="8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84793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for Gaussian Distribution</a:t>
            </a:r>
          </a:p>
        </p:txBody>
      </p:sp>
      <p:sp>
        <p:nvSpPr>
          <p:cNvPr id="3" name="Content Placeholder 2"/>
          <p:cNvSpPr>
            <a:spLocks noGrp="1"/>
          </p:cNvSpPr>
          <p:nvPr>
            <p:ph idx="1"/>
          </p:nvPr>
        </p:nvSpPr>
        <p:spPr>
          <a:xfrm>
            <a:off x="457200" y="1112837"/>
            <a:ext cx="8229600" cy="5135563"/>
          </a:xfrm>
        </p:spPr>
        <p:txBody>
          <a:bodyPr/>
          <a:lstStyle/>
          <a:p>
            <a:pPr marL="0" indent="0">
              <a:buNone/>
            </a:pPr>
            <a:r>
              <a:rPr lang="en-US" dirty="0"/>
              <a:t>With the aforementioned assumptions, the posterior is:</a:t>
            </a:r>
          </a:p>
          <a:p>
            <a:pPr marL="0" indent="0">
              <a:buNone/>
            </a:pPr>
            <a:endParaRPr lang="en-US" dirty="0"/>
          </a:p>
          <a:p>
            <a:pPr marL="0" indent="0">
              <a:buNone/>
            </a:pPr>
            <a:endParaRPr lang="en-US" dirty="0"/>
          </a:p>
          <a:p>
            <a:pPr marL="0" indent="0">
              <a:buNone/>
            </a:pPr>
            <a:endParaRPr lang="en-US" sz="900" dirty="0"/>
          </a:p>
          <a:p>
            <a:pPr marL="0" indent="0">
              <a:buNone/>
            </a:pPr>
            <a:r>
              <a:rPr lang="en-US" dirty="0"/>
              <a:t>Bayes is the ideal classifier if the prior distribution is normal (or Gaussian) and the likelihood is normal. In this case the Decision Boundary is: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64</a:t>
            </a:fld>
            <a:endParaRPr lang="en-US"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600200"/>
            <a:ext cx="5962650" cy="795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75" y="3727574"/>
            <a:ext cx="4924425" cy="844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7890" y="4572000"/>
            <a:ext cx="388811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6995" y="3124200"/>
            <a:ext cx="6080205" cy="689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62004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Discrimminant Analysis</a:t>
            </a:r>
          </a:p>
        </p:txBody>
      </p:sp>
      <p:sp>
        <p:nvSpPr>
          <p:cNvPr id="3" name="Content Placeholder 2"/>
          <p:cNvSpPr>
            <a:spLocks noGrp="1"/>
          </p:cNvSpPr>
          <p:nvPr>
            <p:ph idx="1"/>
          </p:nvPr>
        </p:nvSpPr>
        <p:spPr>
          <a:xfrm>
            <a:off x="381000" y="1219200"/>
            <a:ext cx="8229600" cy="4906963"/>
          </a:xfrm>
        </p:spPr>
        <p:txBody>
          <a:bodyPr/>
          <a:lstStyle/>
          <a:p>
            <a:pPr marL="0" indent="0">
              <a:buNone/>
            </a:pPr>
            <a:r>
              <a:rPr lang="en-US" dirty="0"/>
              <a:t>The LDA uses the following estimates for the parameters used in the Bayes’ Classifier: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It’s easy to determine </a:t>
            </a:r>
            <a:r>
              <a:rPr lang="en-US" dirty="0">
                <a:latin typeface="Symbol" panose="05050102010706020507" pitchFamily="18" charset="2"/>
              </a:rPr>
              <a:t>p</a:t>
            </a:r>
            <a:r>
              <a:rPr lang="en-US" baseline="-25000" dirty="0"/>
              <a:t>k</a:t>
            </a:r>
            <a:r>
              <a:rPr lang="en-US" dirty="0"/>
              <a:t>.  Just take some samples and determine the fraction of y that belongs to class k.  </a:t>
            </a:r>
          </a:p>
          <a:p>
            <a:pPr marL="0" indent="0">
              <a:buNone/>
            </a:pPr>
            <a:endParaRPr lang="en-US" dirty="0"/>
          </a:p>
          <a:p>
            <a:pPr marL="0" indent="0">
              <a:buNone/>
            </a:pPr>
            <a:r>
              <a:rPr lang="en-US" dirty="0"/>
              <a:t>If no information is available for </a:t>
            </a:r>
            <a:r>
              <a:rPr lang="en-US" dirty="0" err="1">
                <a:latin typeface="Symbol" panose="05050102010706020507" pitchFamily="18" charset="2"/>
              </a:rPr>
              <a:t>p</a:t>
            </a:r>
            <a:r>
              <a:rPr lang="en-US" baseline="-25000" dirty="0" err="1"/>
              <a:t>k</a:t>
            </a:r>
            <a:r>
              <a:rPr lang="en-US" dirty="0"/>
              <a:t>, LDA assumes</a:t>
            </a:r>
          </a:p>
          <a:p>
            <a:pPr marL="0" indent="0">
              <a:buNone/>
            </a:pPr>
            <a:endParaRPr lang="en-US" dirty="0"/>
          </a:p>
          <a:p>
            <a:pPr marL="0" indent="0">
              <a:buNone/>
            </a:pPr>
            <a:endParaRPr lang="en-US" dirty="0"/>
          </a:p>
          <a:p>
            <a:pPr marL="0" indent="0">
              <a:buNone/>
            </a:pPr>
            <a:r>
              <a:rPr lang="en-US" dirty="0"/>
              <a:t>Then the “Linear Discrimminant” function becomes</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65</a:t>
            </a:fld>
            <a:endParaRPr lang="en-US"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676401"/>
            <a:ext cx="5572125" cy="1588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325" y="4826000"/>
            <a:ext cx="4648200"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4971" y="5840212"/>
            <a:ext cx="5245553" cy="712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2766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Discrimminant Analysis</a:t>
            </a:r>
          </a:p>
        </p:txBody>
      </p:sp>
      <p:sp>
        <p:nvSpPr>
          <p:cNvPr id="3" name="Content Placeholder 2"/>
          <p:cNvSpPr>
            <a:spLocks noGrp="1"/>
          </p:cNvSpPr>
          <p:nvPr>
            <p:ph idx="1"/>
          </p:nvPr>
        </p:nvSpPr>
        <p:spPr/>
        <p:txBody>
          <a:bodyPr/>
          <a:lstStyle/>
          <a:p>
            <a:pPr marL="0" indent="0">
              <a:buNone/>
            </a:pPr>
            <a:r>
              <a:rPr lang="en-US" dirty="0"/>
              <a:t>With these assumptions, the PDA decision Boundary can be very close to the Bayes decision boundary.  Here is an example that shows a comparison between Bays and LDA</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66</a:t>
            </a:fld>
            <a:endParaRPr lang="en-US"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425" y="2514600"/>
            <a:ext cx="6915150" cy="391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44343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Multivariate Case: LDA for p &gt; 1</a:t>
            </a:r>
          </a:p>
        </p:txBody>
      </p:sp>
      <p:sp>
        <p:nvSpPr>
          <p:cNvPr id="3" name="Content Placeholder 2"/>
          <p:cNvSpPr>
            <a:spLocks noGrp="1"/>
          </p:cNvSpPr>
          <p:nvPr>
            <p:ph idx="1"/>
          </p:nvPr>
        </p:nvSpPr>
        <p:spPr/>
        <p:txBody>
          <a:bodyPr/>
          <a:lstStyle/>
          <a:p>
            <a:pPr marL="0" indent="0">
              <a:buNone/>
            </a:pPr>
            <a:r>
              <a:rPr lang="en-US" dirty="0"/>
              <a:t>A Gaussian function for 2 features is like a 3-D normal distribution.</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67</a:t>
            </a:fld>
            <a:endParaRPr lang="en-US"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819400"/>
            <a:ext cx="4419600" cy="3227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788" y="1866900"/>
            <a:ext cx="6372225"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26668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LDA for p &gt;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endParaRPr lang="en-US" dirty="0"/>
              </a:p>
              <a:p>
                <a:pPr marL="0" indent="0">
                  <a:buNone/>
                </a:pPr>
                <a:r>
                  <a:rPr lang="en-US" dirty="0"/>
                  <a:t>For equation 4.18, </a:t>
                </a:r>
              </a:p>
              <a:p>
                <a:pPr marL="0" indent="0">
                  <a:buNone/>
                </a:pPr>
                <a:r>
                  <a:rPr lang="en-US" dirty="0"/>
                  <a:t>	x = </a:t>
                </a:r>
                <a14:m>
                  <m:oMath xmlns:m="http://schemas.openxmlformats.org/officeDocument/2006/math">
                    <m:d>
                      <m:dPr>
                        <m:begChr m:val="["/>
                        <m:endChr m:val="]"/>
                        <m:ctrlPr>
                          <a:rPr lang="en-US"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a:rPr>
                              <m:t>𝑥</m:t>
                            </m:r>
                            <m:r>
                              <a:rPr lang="en-US" b="0" i="1" baseline="-25000" smtClean="0">
                                <a:latin typeface="Cambria Math"/>
                              </a:rPr>
                              <m:t>1</m:t>
                            </m:r>
                          </m:e>
                          <m:e>
                            <m:r>
                              <a:rPr lang="en-US" b="0" i="1" smtClean="0">
                                <a:latin typeface="Cambria Math"/>
                              </a:rPr>
                              <m:t>𝑥</m:t>
                            </m:r>
                            <m:r>
                              <a:rPr lang="en-US" b="0" i="1" baseline="-25000" smtClean="0">
                                <a:latin typeface="Cambria Math"/>
                              </a:rPr>
                              <m:t>2</m:t>
                            </m:r>
                          </m:e>
                          <m:e>
                            <m:r>
                              <a:rPr lang="en-US" b="0" i="1" smtClean="0">
                                <a:latin typeface="Cambria Math"/>
                              </a:rPr>
                              <m:t>.</m:t>
                            </m:r>
                          </m:e>
                          <m:e>
                            <m:r>
                              <a:rPr lang="en-US" b="0" i="1" smtClean="0">
                                <a:latin typeface="Cambria Math"/>
                              </a:rPr>
                              <m:t>.</m:t>
                            </m:r>
                          </m:e>
                          <m:e>
                            <m:r>
                              <a:rPr lang="en-US" b="0" i="1" smtClean="0">
                                <a:latin typeface="Cambria Math"/>
                              </a:rPr>
                              <m:t>.</m:t>
                            </m:r>
                          </m:e>
                          <m:e>
                            <m:r>
                              <a:rPr lang="en-US" b="0" i="1" smtClean="0">
                                <a:latin typeface="Cambria Math"/>
                              </a:rPr>
                              <m:t>𝑥</m:t>
                            </m:r>
                            <m:r>
                              <a:rPr lang="en-US" b="0" i="1" baseline="-25000" smtClean="0">
                                <a:latin typeface="Cambria Math"/>
                              </a:rPr>
                              <m:t>𝑝</m:t>
                            </m:r>
                          </m:e>
                        </m:eqArr>
                      </m:e>
                    </m:d>
                  </m:oMath>
                </a14:m>
                <a:r>
                  <a:rPr lang="en-US" dirty="0"/>
                  <a:t>				</a:t>
                </a:r>
                <a:r>
                  <a:rPr lang="en-US" dirty="0">
                    <a:latin typeface="Symbol" panose="05050102010706020507" pitchFamily="18" charset="2"/>
                  </a:rPr>
                  <a:t>m</a:t>
                </a:r>
                <a:r>
                  <a:rPr lang="en-US" dirty="0"/>
                  <a:t> = </a:t>
                </a:r>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m:rPr>
                                <m:nor/>
                              </m:rPr>
                              <a:rPr lang="en-US" dirty="0">
                                <a:latin typeface="Symbol" panose="05050102010706020507" pitchFamily="18" charset="2"/>
                              </a:rPr>
                              <m:t>m</m:t>
                            </m:r>
                            <m:r>
                              <a:rPr lang="en-US" i="1" baseline="-25000">
                                <a:latin typeface="Cambria Math"/>
                              </a:rPr>
                              <m:t>1</m:t>
                            </m:r>
                          </m:e>
                          <m:e>
                            <m:r>
                              <m:rPr>
                                <m:nor/>
                              </m:rPr>
                              <a:rPr lang="en-US" dirty="0">
                                <a:latin typeface="Symbol" panose="05050102010706020507" pitchFamily="18" charset="2"/>
                              </a:rPr>
                              <m:t>m</m:t>
                            </m:r>
                            <m:r>
                              <a:rPr lang="en-US" i="1" baseline="-25000">
                                <a:latin typeface="Cambria Math"/>
                              </a:rPr>
                              <m:t>2</m:t>
                            </m:r>
                          </m:e>
                          <m:e>
                            <m:r>
                              <a:rPr lang="en-US" i="1">
                                <a:latin typeface="Cambria Math"/>
                              </a:rPr>
                              <m:t>.</m:t>
                            </m:r>
                          </m:e>
                          <m:e>
                            <m:r>
                              <a:rPr lang="en-US" i="1">
                                <a:latin typeface="Cambria Math"/>
                              </a:rPr>
                              <m:t>.</m:t>
                            </m:r>
                          </m:e>
                          <m:e>
                            <m:r>
                              <a:rPr lang="en-US" i="1">
                                <a:latin typeface="Cambria Math"/>
                              </a:rPr>
                              <m:t>.</m:t>
                            </m:r>
                          </m:e>
                          <m:e>
                            <m:r>
                              <m:rPr>
                                <m:nor/>
                              </m:rPr>
                              <a:rPr lang="en-US" dirty="0">
                                <a:latin typeface="Symbol" panose="05050102010706020507" pitchFamily="18" charset="2"/>
                              </a:rPr>
                              <m:t>m</m:t>
                            </m:r>
                            <m:r>
                              <a:rPr lang="en-US" i="1" baseline="-25000">
                                <a:latin typeface="Cambria Math"/>
                              </a:rPr>
                              <m:t>𝑝</m:t>
                            </m:r>
                          </m:e>
                        </m:eqArr>
                      </m:e>
                    </m:d>
                  </m:oMath>
                </a14:m>
                <a:endParaRPr lang="en-US" dirty="0"/>
              </a:p>
              <a:p>
                <a:pPr marL="0" indent="0">
                  <a:buNone/>
                </a:pPr>
                <a:endParaRPr lang="en-US" dirty="0"/>
              </a:p>
              <a:p>
                <a:pPr marL="0" indent="0">
                  <a:buNone/>
                </a:pPr>
                <a:endParaRPr lang="en-US" dirty="0"/>
              </a:p>
              <a:p>
                <a:pPr marL="0" indent="0">
                  <a:buNone/>
                </a:pPr>
                <a:r>
                  <a:rPr lang="en-US" b="1" dirty="0">
                    <a:latin typeface="Symbol" panose="05050102010706020507" pitchFamily="18" charset="2"/>
                  </a:rPr>
                  <a:t>S</a:t>
                </a:r>
                <a:r>
                  <a:rPr lang="en-US" dirty="0"/>
                  <a:t> = </a:t>
                </a:r>
                <a:r>
                  <a:rPr lang="en-US" dirty="0" err="1"/>
                  <a:t>Cov</a:t>
                </a:r>
                <a:r>
                  <a:rPr lang="en-US" dirty="0"/>
                  <a:t>(</a:t>
                </a:r>
                <a:r>
                  <a:rPr lang="en-US" b="1" dirty="0"/>
                  <a:t>X</a:t>
                </a:r>
                <a:r>
                  <a:rPr lang="en-US" dirty="0"/>
                  <a:t>) =  </a:t>
                </a:r>
                <a14:m>
                  <m:oMath xmlns:m="http://schemas.openxmlformats.org/officeDocument/2006/math">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a:rPr>
                                <m:t>𝐸</m:t>
                              </m:r>
                              <m:r>
                                <a:rPr lang="en-US" i="1">
                                  <a:latin typeface="Cambria Math"/>
                                </a:rPr>
                                <m:t>(</m:t>
                              </m:r>
                              <m:r>
                                <a:rPr lang="en-US" i="1">
                                  <a:latin typeface="Cambria Math"/>
                                </a:rPr>
                                <m:t>𝑋</m:t>
                              </m:r>
                              <m:r>
                                <a:rPr lang="en-US" i="1" baseline="-25000">
                                  <a:latin typeface="Cambria Math"/>
                                </a:rPr>
                                <m:t>1</m:t>
                              </m:r>
                              <m:r>
                                <a:rPr lang="en-US" i="1">
                                  <a:latin typeface="Cambria Math"/>
                                </a:rPr>
                                <m:t>−</m:t>
                              </m:r>
                              <m:r>
                                <m:rPr>
                                  <m:nor/>
                                </m:rPr>
                                <a:rPr lang="en-US" dirty="0">
                                  <a:latin typeface="Symbol" panose="05050102010706020507" pitchFamily="18" charset="2"/>
                                </a:rPr>
                                <m:t>m</m:t>
                              </m:r>
                              <m:r>
                                <m:rPr>
                                  <m:nor/>
                                </m:rPr>
                                <a:rPr lang="en-US" baseline="-25000" dirty="0">
                                  <a:latin typeface="Symbol" panose="05050102010706020507" pitchFamily="18" charset="2"/>
                                </a:rPr>
                                <m:t>1 </m:t>
                              </m:r>
                              <m:r>
                                <m:rPr>
                                  <m:brk m:alnAt="7"/>
                                </m:rPr>
                                <a:rPr lang="en-US" i="1">
                                  <a:latin typeface="Cambria Math"/>
                                </a:rPr>
                                <m:t>)</m:t>
                              </m:r>
                              <m:r>
                                <a:rPr lang="en-US" i="1">
                                  <a:latin typeface="Cambria Math"/>
                                </a:rPr>
                                <m:t>𝐸</m:t>
                              </m:r>
                              <m:r>
                                <a:rPr lang="en-US" i="1">
                                  <a:latin typeface="Cambria Math"/>
                                </a:rPr>
                                <m:t>(</m:t>
                              </m:r>
                              <m:r>
                                <m:rPr>
                                  <m:brk m:alnAt="7"/>
                                </m:rPr>
                                <a:rPr lang="en-US" i="1">
                                  <a:latin typeface="Cambria Math"/>
                                </a:rPr>
                                <m:t>𝑋</m:t>
                              </m:r>
                              <m:r>
                                <a:rPr lang="en-US" i="1" baseline="-25000">
                                  <a:latin typeface="Cambria Math"/>
                                </a:rPr>
                                <m:t>1</m:t>
                              </m:r>
                              <m:r>
                                <m:rPr>
                                  <m:brk m:alnAt="7"/>
                                </m:rPr>
                                <a:rPr lang="en-US" i="1">
                                  <a:latin typeface="Cambria Math"/>
                                </a:rPr>
                                <m:t>−</m:t>
                              </m:r>
                              <m:r>
                                <m:rPr>
                                  <m:nor/>
                                </m:rPr>
                                <a:rPr lang="en-US" dirty="0">
                                  <a:latin typeface="Symbol" panose="05050102010706020507" pitchFamily="18" charset="2"/>
                                </a:rPr>
                                <m:t>m</m:t>
                              </m:r>
                              <m:r>
                                <m:rPr>
                                  <m:nor/>
                                </m:rPr>
                                <a:rPr lang="en-US" baseline="-25000" dirty="0">
                                  <a:latin typeface="Symbol" panose="05050102010706020507" pitchFamily="18" charset="2"/>
                                </a:rPr>
                                <m:t>1</m:t>
                              </m:r>
                              <m:r>
                                <m:rPr>
                                  <m:nor/>
                                </m:rPr>
                                <a:rPr lang="en-US" dirty="0">
                                  <a:latin typeface="Symbol" panose="05050102010706020507" pitchFamily="18" charset="2"/>
                                </a:rPr>
                                <m:t>)</m:t>
                              </m:r>
                            </m:e>
                            <m:e>
                              <m:r>
                                <a:rPr lang="en-US" i="1">
                                  <a:latin typeface="Cambria Math"/>
                                </a:rPr>
                                <m:t>⋯</m:t>
                              </m:r>
                            </m:e>
                            <m:e>
                              <m:r>
                                <m:rPr>
                                  <m:brk m:alnAt="7"/>
                                </m:rPr>
                                <a:rPr lang="en-US" i="1">
                                  <a:latin typeface="Cambria Math"/>
                                </a:rPr>
                                <m:t>𝐸</m:t>
                              </m:r>
                              <m:r>
                                <a:rPr lang="en-US" i="1">
                                  <a:latin typeface="Cambria Math"/>
                                </a:rPr>
                                <m:t>(</m:t>
                              </m:r>
                              <m:r>
                                <a:rPr lang="en-US" i="1">
                                  <a:latin typeface="Cambria Math"/>
                                </a:rPr>
                                <m:t>𝑋</m:t>
                              </m:r>
                              <m:r>
                                <a:rPr lang="en-US" i="1" baseline="-25000">
                                  <a:latin typeface="Cambria Math"/>
                                </a:rPr>
                                <m:t>1</m:t>
                              </m:r>
                              <m:r>
                                <a:rPr lang="en-US" i="1">
                                  <a:latin typeface="Cambria Math"/>
                                </a:rPr>
                                <m:t>−</m:t>
                              </m:r>
                              <m:r>
                                <m:rPr>
                                  <m:nor/>
                                </m:rPr>
                                <a:rPr lang="en-US" dirty="0">
                                  <a:latin typeface="Symbol" panose="05050102010706020507" pitchFamily="18" charset="2"/>
                                </a:rPr>
                                <m:t>m</m:t>
                              </m:r>
                              <m:r>
                                <m:rPr>
                                  <m:nor/>
                                </m:rPr>
                                <a:rPr lang="en-US" baseline="-25000" dirty="0">
                                  <a:latin typeface="Symbol" panose="05050102010706020507" pitchFamily="18" charset="2"/>
                                </a:rPr>
                                <m:t>1 </m:t>
                              </m:r>
                              <m:r>
                                <m:rPr>
                                  <m:brk m:alnAt="7"/>
                                </m:rPr>
                                <a:rPr lang="en-US" i="1">
                                  <a:latin typeface="Cambria Math"/>
                                </a:rPr>
                                <m:t>)</m:t>
                              </m:r>
                              <m:r>
                                <a:rPr lang="en-US" i="1">
                                  <a:latin typeface="Cambria Math"/>
                                </a:rPr>
                                <m:t>𝐸</m:t>
                              </m:r>
                              <m:r>
                                <a:rPr lang="en-US" i="1">
                                  <a:latin typeface="Cambria Math"/>
                                </a:rPr>
                                <m:t>(</m:t>
                              </m:r>
                              <m:r>
                                <m:rPr>
                                  <m:brk m:alnAt="7"/>
                                </m:rPr>
                                <a:rPr lang="en-US" i="1">
                                  <a:latin typeface="Cambria Math"/>
                                </a:rPr>
                                <m:t>𝑋</m:t>
                              </m:r>
                              <m:r>
                                <a:rPr lang="en-US" i="1">
                                  <a:latin typeface="Cambria Math"/>
                                </a:rPr>
                                <m:t>𝑝</m:t>
                              </m:r>
                              <m:r>
                                <a:rPr lang="en-US" i="1">
                                  <a:latin typeface="Cambria Math"/>
                                </a:rPr>
                                <m:t>−</m:t>
                              </m:r>
                              <m:r>
                                <m:rPr>
                                  <m:nor/>
                                </m:rPr>
                                <a:rPr lang="en-US" dirty="0">
                                  <a:latin typeface="Symbol" panose="05050102010706020507" pitchFamily="18" charset="2"/>
                                </a:rPr>
                                <m:t>m</m:t>
                              </m:r>
                              <m:r>
                                <m:rPr>
                                  <m:nor/>
                                </m:rPr>
                                <a:rPr lang="en-US" baseline="-25000" dirty="0"/>
                                <m:t>p</m:t>
                              </m:r>
                              <m:r>
                                <m:rPr>
                                  <m:nor/>
                                </m:rPr>
                                <a:rPr lang="en-US" dirty="0">
                                  <a:latin typeface="Symbol" panose="05050102010706020507" pitchFamily="18" charset="2"/>
                                </a:rPr>
                                <m:t>)</m:t>
                              </m:r>
                            </m:e>
                          </m:mr>
                          <m:mr>
                            <m:e>
                              <m:r>
                                <a:rPr lang="en-US" i="1">
                                  <a:latin typeface="Cambria Math"/>
                                </a:rPr>
                                <m:t>⋮</m:t>
                              </m:r>
                            </m:e>
                            <m:e>
                              <m:r>
                                <a:rPr lang="en-US" i="1">
                                  <a:latin typeface="Cambria Math"/>
                                </a:rPr>
                                <m:t>⋱</m:t>
                              </m:r>
                            </m:e>
                            <m:e>
                              <m:r>
                                <a:rPr lang="en-US" i="1">
                                  <a:latin typeface="Cambria Math"/>
                                </a:rPr>
                                <m:t>⋮</m:t>
                              </m:r>
                            </m:e>
                          </m:mr>
                          <m:mr>
                            <m:e>
                              <m:r>
                                <a:rPr lang="en-US" i="1">
                                  <a:latin typeface="Cambria Math"/>
                                </a:rPr>
                                <m:t>𝐸</m:t>
                              </m:r>
                              <m:r>
                                <a:rPr lang="en-US" i="1">
                                  <a:latin typeface="Cambria Math"/>
                                </a:rPr>
                                <m:t>(</m:t>
                              </m:r>
                              <m:r>
                                <m:rPr>
                                  <m:brk m:alnAt="7"/>
                                </m:rPr>
                                <a:rPr lang="en-US" i="1">
                                  <a:latin typeface="Cambria Math"/>
                                </a:rPr>
                                <m:t>𝑋</m:t>
                              </m:r>
                              <m:r>
                                <a:rPr lang="en-US" i="1">
                                  <a:latin typeface="Cambria Math"/>
                                </a:rPr>
                                <m:t>𝑝</m:t>
                              </m:r>
                              <m:r>
                                <a:rPr lang="en-US" i="1">
                                  <a:latin typeface="Cambria Math"/>
                                </a:rPr>
                                <m:t>−</m:t>
                              </m:r>
                              <m:r>
                                <m:rPr>
                                  <m:nor/>
                                </m:rPr>
                                <a:rPr lang="en-US" dirty="0">
                                  <a:latin typeface="Symbol" panose="05050102010706020507" pitchFamily="18" charset="2"/>
                                </a:rPr>
                                <m:t>m</m:t>
                              </m:r>
                              <m:r>
                                <m:rPr>
                                  <m:nor/>
                                </m:rPr>
                                <a:rPr lang="en-US" baseline="-25000" dirty="0"/>
                                <m:t>p</m:t>
                              </m:r>
                              <m:r>
                                <m:rPr>
                                  <m:brk m:alnAt="7"/>
                                </m:rPr>
                                <a:rPr lang="en-US" i="1">
                                  <a:latin typeface="Cambria Math"/>
                                </a:rPr>
                                <m:t>)</m:t>
                              </m:r>
                              <m:r>
                                <a:rPr lang="en-US" i="1">
                                  <a:latin typeface="Cambria Math"/>
                                </a:rPr>
                                <m:t>𝐸</m:t>
                              </m:r>
                              <m:r>
                                <a:rPr lang="en-US" i="1">
                                  <a:latin typeface="Cambria Math"/>
                                </a:rPr>
                                <m:t>(</m:t>
                              </m:r>
                              <m:r>
                                <m:rPr>
                                  <m:brk m:alnAt="7"/>
                                </m:rPr>
                                <a:rPr lang="en-US" i="1">
                                  <a:latin typeface="Cambria Math"/>
                                </a:rPr>
                                <m:t>𝑋</m:t>
                              </m:r>
                              <m:r>
                                <a:rPr lang="en-US" i="1" baseline="-25000">
                                  <a:latin typeface="Cambria Math"/>
                                </a:rPr>
                                <m:t>1</m:t>
                              </m:r>
                              <m:r>
                                <m:rPr>
                                  <m:brk m:alnAt="7"/>
                                </m:rPr>
                                <a:rPr lang="en-US" i="1">
                                  <a:latin typeface="Cambria Math"/>
                                </a:rPr>
                                <m:t>−</m:t>
                              </m:r>
                              <m:r>
                                <m:rPr>
                                  <m:nor/>
                                </m:rPr>
                                <a:rPr lang="en-US" dirty="0">
                                  <a:latin typeface="Symbol" panose="05050102010706020507" pitchFamily="18" charset="2"/>
                                </a:rPr>
                                <m:t>m</m:t>
                              </m:r>
                              <m:r>
                                <m:rPr>
                                  <m:nor/>
                                </m:rPr>
                                <a:rPr lang="en-US" baseline="-25000" dirty="0">
                                  <a:latin typeface="Symbol" panose="05050102010706020507" pitchFamily="18" charset="2"/>
                                </a:rPr>
                                <m:t>1</m:t>
                              </m:r>
                              <m:r>
                                <a:rPr lang="en-US" i="1" dirty="0">
                                  <a:latin typeface="Cambria Math"/>
                                </a:rPr>
                                <m:t>)</m:t>
                              </m:r>
                            </m:e>
                            <m:e>
                              <m:r>
                                <a:rPr lang="en-US" i="1">
                                  <a:latin typeface="Cambria Math"/>
                                </a:rPr>
                                <m:t>⋯</m:t>
                              </m:r>
                            </m:e>
                            <m:e>
                              <m:r>
                                <a:rPr lang="en-US" i="1">
                                  <a:latin typeface="Cambria Math"/>
                                </a:rPr>
                                <m:t>𝐸</m:t>
                              </m:r>
                              <m:r>
                                <a:rPr lang="en-US" i="1">
                                  <a:latin typeface="Cambria Math"/>
                                </a:rPr>
                                <m:t>(</m:t>
                              </m:r>
                              <m:r>
                                <m:rPr>
                                  <m:brk m:alnAt="7"/>
                                </m:rPr>
                                <a:rPr lang="en-US" i="1">
                                  <a:latin typeface="Cambria Math"/>
                                </a:rPr>
                                <m:t>𝑋</m:t>
                              </m:r>
                              <m:r>
                                <a:rPr lang="en-US" i="1">
                                  <a:latin typeface="Cambria Math"/>
                                </a:rPr>
                                <m:t>𝑝</m:t>
                              </m:r>
                              <m:r>
                                <a:rPr lang="en-US" i="1">
                                  <a:latin typeface="Cambria Math"/>
                                </a:rPr>
                                <m:t>−</m:t>
                              </m:r>
                              <m:r>
                                <m:rPr>
                                  <m:nor/>
                                </m:rPr>
                                <a:rPr lang="en-US" dirty="0">
                                  <a:latin typeface="Symbol" panose="05050102010706020507" pitchFamily="18" charset="2"/>
                                </a:rPr>
                                <m:t>m</m:t>
                              </m:r>
                              <m:r>
                                <m:rPr>
                                  <m:nor/>
                                </m:rPr>
                                <a:rPr lang="en-US" baseline="-25000" dirty="0"/>
                                <m:t>p</m:t>
                              </m:r>
                              <m:r>
                                <a:rPr lang="en-US" i="1">
                                  <a:latin typeface="Cambria Math"/>
                                </a:rPr>
                                <m:t>)</m:t>
                              </m:r>
                              <m:r>
                                <m:rPr>
                                  <m:brk m:alnAt="7"/>
                                </m:rPr>
                                <a:rPr lang="en-US" i="1">
                                  <a:latin typeface="Cambria Math"/>
                                </a:rPr>
                                <m:t>𝐸</m:t>
                              </m:r>
                              <m:r>
                                <a:rPr lang="en-US" i="1">
                                  <a:latin typeface="Cambria Math"/>
                                </a:rPr>
                                <m:t>(</m:t>
                              </m:r>
                              <m:r>
                                <m:rPr>
                                  <m:brk m:alnAt="7"/>
                                </m:rPr>
                                <a:rPr lang="en-US" i="1">
                                  <a:latin typeface="Cambria Math"/>
                                </a:rPr>
                                <m:t>𝑋</m:t>
                              </m:r>
                              <m:r>
                                <a:rPr lang="en-US" i="1">
                                  <a:latin typeface="Cambria Math"/>
                                </a:rPr>
                                <m:t>𝑝</m:t>
                              </m:r>
                              <m:r>
                                <a:rPr lang="en-US" i="1">
                                  <a:latin typeface="Cambria Math"/>
                                </a:rPr>
                                <m:t>−</m:t>
                              </m:r>
                              <m:r>
                                <m:rPr>
                                  <m:nor/>
                                </m:rPr>
                                <a:rPr lang="en-US" dirty="0">
                                  <a:latin typeface="Symbol" panose="05050102010706020507" pitchFamily="18" charset="2"/>
                                </a:rPr>
                                <m:t>m</m:t>
                              </m:r>
                              <m:r>
                                <m:rPr>
                                  <m:nor/>
                                </m:rPr>
                                <a:rPr lang="en-US" baseline="-25000" dirty="0"/>
                                <m:t>p</m:t>
                              </m:r>
                              <m:r>
                                <m:rPr>
                                  <m:nor/>
                                </m:rPr>
                                <a:rPr lang="en-US" dirty="0">
                                  <a:latin typeface="Symbol" panose="05050102010706020507" pitchFamily="18" charset="2"/>
                                </a:rPr>
                                <m:t>)</m:t>
                              </m:r>
                            </m:e>
                          </m:mr>
                        </m:m>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68</a:t>
            </a:fld>
            <a:endParaRPr lang="en-US" altLang="en-US"/>
          </a:p>
        </p:txBody>
      </p:sp>
    </p:spTree>
    <p:extLst>
      <p:ext uri="{BB962C8B-B14F-4D97-AF65-F5344CB8AC3E}">
        <p14:creationId xmlns:p14="http://schemas.microsoft.com/office/powerpoint/2010/main" val="18839049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LDA for p &gt; 1</a:t>
            </a:r>
          </a:p>
        </p:txBody>
      </p:sp>
      <p:sp>
        <p:nvSpPr>
          <p:cNvPr id="3" name="Content Placeholder 2"/>
          <p:cNvSpPr>
            <a:spLocks noGrp="1"/>
          </p:cNvSpPr>
          <p:nvPr>
            <p:ph idx="1"/>
          </p:nvPr>
        </p:nvSpPr>
        <p:spPr/>
        <p:txBody>
          <a:bodyPr/>
          <a:lstStyle/>
          <a:p>
            <a:pPr marL="0" indent="0">
              <a:buNone/>
            </a:pPr>
            <a:endParaRPr lang="en-US" sz="1600" dirty="0"/>
          </a:p>
          <a:p>
            <a:pPr marL="0" indent="0">
              <a:buNone/>
            </a:pPr>
            <a:endParaRPr lang="en-US" dirty="0"/>
          </a:p>
          <a:p>
            <a:pPr marL="0" indent="0">
              <a:buNone/>
            </a:pPr>
            <a:endParaRPr lang="en-US" dirty="0"/>
          </a:p>
          <a:p>
            <a:pPr marL="0" indent="0">
              <a:buNone/>
            </a:pPr>
            <a:r>
              <a:rPr lang="en-US" dirty="0"/>
              <a:t>This is the (p x p) matrix analogy to </a:t>
            </a:r>
            <a:r>
              <a:rPr lang="en-US" dirty="0">
                <a:latin typeface="Symbol" panose="05050102010706020507" pitchFamily="18" charset="2"/>
              </a:rPr>
              <a:t>s</a:t>
            </a:r>
            <a:r>
              <a:rPr lang="en-US" baseline="30000" dirty="0"/>
              <a:t>2</a:t>
            </a:r>
            <a:r>
              <a:rPr lang="en-US" dirty="0"/>
              <a:t> in 1 dimension.  </a:t>
            </a:r>
          </a:p>
          <a:p>
            <a:pPr marL="0" indent="0">
              <a:buNone/>
            </a:pPr>
            <a:endParaRPr lang="en-US" dirty="0"/>
          </a:p>
          <a:p>
            <a:pPr marL="0" indent="0">
              <a:buNone/>
            </a:pPr>
            <a:r>
              <a:rPr lang="en-US" dirty="0"/>
              <a:t>The diagonals are the familiar variances for that feature, </a:t>
            </a:r>
            <a:r>
              <a:rPr lang="en-US" dirty="0" err="1"/>
              <a:t>X</a:t>
            </a:r>
            <a:r>
              <a:rPr lang="en-US" baseline="-25000" dirty="0" err="1"/>
              <a:t>p</a:t>
            </a:r>
            <a:r>
              <a:rPr lang="en-US" dirty="0"/>
              <a:t>.</a:t>
            </a:r>
          </a:p>
          <a:p>
            <a:pPr marL="0" indent="0">
              <a:buNone/>
            </a:pPr>
            <a:endParaRPr lang="en-US" dirty="0"/>
          </a:p>
          <a:p>
            <a:pPr marL="0" indent="0">
              <a:buNone/>
            </a:pPr>
            <a:r>
              <a:rPr lang="en-US" dirty="0"/>
              <a:t>The off-diagonals show how the features are varying as a pair.  </a:t>
            </a:r>
          </a:p>
          <a:p>
            <a:pPr marL="0" indent="0">
              <a:buNone/>
            </a:pPr>
            <a:endParaRPr lang="en-US" dirty="0"/>
          </a:p>
          <a:p>
            <a:pPr marL="0" indent="0">
              <a:buNone/>
            </a:pPr>
            <a:r>
              <a:rPr lang="en-US" dirty="0"/>
              <a:t>The Covariance Matrix </a:t>
            </a:r>
            <a:r>
              <a:rPr lang="en-US" dirty="0">
                <a:latin typeface="Symbol" panose="05050102010706020507" pitchFamily="18" charset="2"/>
              </a:rPr>
              <a:t>S</a:t>
            </a:r>
            <a:r>
              <a:rPr lang="en-US" dirty="0"/>
              <a:t> is symmetric 	</a:t>
            </a:r>
            <a:r>
              <a:rPr lang="en-US" dirty="0" err="1">
                <a:latin typeface="Symbol" panose="05050102010706020507" pitchFamily="18" charset="2"/>
              </a:rPr>
              <a:t>S</a:t>
            </a:r>
            <a:r>
              <a:rPr lang="en-US" baseline="-25000" dirty="0" err="1"/>
              <a:t>ij</a:t>
            </a:r>
            <a:r>
              <a:rPr lang="en-US" dirty="0"/>
              <a:t> = </a:t>
            </a:r>
            <a:r>
              <a:rPr lang="en-US" dirty="0" err="1">
                <a:latin typeface="Symbol" panose="05050102010706020507" pitchFamily="18" charset="2"/>
              </a:rPr>
              <a:t>S</a:t>
            </a:r>
            <a:r>
              <a:rPr lang="en-US" baseline="-25000" dirty="0" err="1"/>
              <a:t>ji</a:t>
            </a:r>
            <a:endParaRPr lang="en-US" baseline="-25000"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69</a:t>
            </a:fld>
            <a:endParaRPr lang="en-US" altLang="en-US"/>
          </a:p>
        </p:txBody>
      </p:sp>
    </p:spTree>
    <p:extLst>
      <p:ext uri="{BB962C8B-B14F-4D97-AF65-F5344CB8AC3E}">
        <p14:creationId xmlns:p14="http://schemas.microsoft.com/office/powerpoint/2010/main" val="2524675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059A-C998-43E9-ADD9-76D31129183E}"/>
              </a:ext>
            </a:extLst>
          </p:cNvPr>
          <p:cNvSpPr>
            <a:spLocks noGrp="1"/>
          </p:cNvSpPr>
          <p:nvPr>
            <p:ph type="title"/>
          </p:nvPr>
        </p:nvSpPr>
        <p:spPr/>
        <p:txBody>
          <a:bodyPr/>
          <a:lstStyle/>
          <a:p>
            <a:r>
              <a:rPr lang="en-US" dirty="0"/>
              <a:t>Cubic Spline </a:t>
            </a:r>
          </a:p>
        </p:txBody>
      </p:sp>
      <p:sp>
        <p:nvSpPr>
          <p:cNvPr id="3" name="Content Placeholder 2">
            <a:extLst>
              <a:ext uri="{FF2B5EF4-FFF2-40B4-BE49-F238E27FC236}">
                <a16:creationId xmlns:a16="http://schemas.microsoft.com/office/drawing/2014/main" id="{69FDB417-3DBD-4433-92E8-B043ECEC0EA3}"/>
              </a:ext>
            </a:extLst>
          </p:cNvPr>
          <p:cNvSpPr>
            <a:spLocks noGrp="1"/>
          </p:cNvSpPr>
          <p:nvPr>
            <p:ph idx="1"/>
          </p:nvPr>
        </p:nvSpPr>
        <p:spPr>
          <a:xfrm>
            <a:off x="457200" y="1143000"/>
            <a:ext cx="8534400" cy="4830763"/>
          </a:xfrm>
        </p:spPr>
        <p:txBody>
          <a:bodyPr/>
          <a:lstStyle/>
          <a:p>
            <a:r>
              <a:rPr lang="en-US" dirty="0"/>
              <a:t>A cubic spline with no knots is just a cubic polynomial</a:t>
            </a:r>
          </a:p>
          <a:p>
            <a:endParaRPr lang="en-US" dirty="0"/>
          </a:p>
          <a:p>
            <a:endParaRPr lang="en-US" dirty="0"/>
          </a:p>
          <a:p>
            <a:endParaRPr lang="en-US" dirty="0"/>
          </a:p>
          <a:p>
            <a:r>
              <a:rPr lang="en-US" dirty="0"/>
              <a:t>Two Cubic polynomials with a knot at c would be </a:t>
            </a:r>
          </a:p>
          <a:p>
            <a:endParaRPr lang="en-US" dirty="0"/>
          </a:p>
          <a:p>
            <a:pPr marL="3657600" lvl="8" indent="0">
              <a:buNone/>
            </a:pPr>
            <a:r>
              <a:rPr lang="en-US" dirty="0"/>
              <a:t>			(page 271)</a:t>
            </a:r>
          </a:p>
          <a:p>
            <a:pPr marL="3657600" lvl="8" indent="0">
              <a:buNone/>
            </a:pPr>
            <a:endParaRPr lang="en-US" dirty="0"/>
          </a:p>
          <a:p>
            <a:endParaRPr lang="en-US" dirty="0"/>
          </a:p>
          <a:p>
            <a:r>
              <a:rPr lang="en-US" dirty="0"/>
              <a:t>A cubic spline with a knot are 2 separate 3</a:t>
            </a:r>
            <a:r>
              <a:rPr lang="en-US" baseline="30000" dirty="0"/>
              <a:t>rd</a:t>
            </a:r>
            <a:r>
              <a:rPr lang="en-US" dirty="0"/>
              <a:t> order polynomials that fit together smoothly</a:t>
            </a:r>
          </a:p>
          <a:p>
            <a:endParaRPr lang="en-US" dirty="0"/>
          </a:p>
          <a:p>
            <a:pPr marL="0" indent="0">
              <a:buNone/>
            </a:pPr>
            <a:r>
              <a:rPr lang="en-US" dirty="0"/>
              <a:t>	y</a:t>
            </a:r>
            <a:r>
              <a:rPr lang="en-US" baseline="-25000" dirty="0"/>
              <a:t>i</a:t>
            </a:r>
            <a:r>
              <a:rPr lang="en-US" dirty="0"/>
              <a:t> = (</a:t>
            </a:r>
            <a:r>
              <a:rPr lang="en-US" dirty="0">
                <a:latin typeface="Symbol" panose="05050102010706020507" pitchFamily="18" charset="2"/>
              </a:rPr>
              <a:t>b</a:t>
            </a:r>
            <a:r>
              <a:rPr lang="en-US" baseline="-25000" dirty="0"/>
              <a:t>01</a:t>
            </a:r>
            <a:r>
              <a:rPr lang="en-US" dirty="0"/>
              <a:t>x</a:t>
            </a:r>
            <a:r>
              <a:rPr lang="en-US" baseline="-25000" dirty="0"/>
              <a:t>i</a:t>
            </a:r>
            <a:r>
              <a:rPr lang="en-US" dirty="0"/>
              <a:t> + </a:t>
            </a:r>
            <a:r>
              <a:rPr lang="en-US" dirty="0">
                <a:latin typeface="Symbol" panose="05050102010706020507" pitchFamily="18" charset="2"/>
              </a:rPr>
              <a:t>b</a:t>
            </a:r>
            <a:r>
              <a:rPr lang="en-US" baseline="-25000" dirty="0">
                <a:latin typeface="Symbol" panose="05050102010706020507" pitchFamily="18" charset="2"/>
              </a:rPr>
              <a:t>11</a:t>
            </a:r>
            <a:r>
              <a:rPr lang="en-US" dirty="0"/>
              <a:t>x</a:t>
            </a:r>
            <a:r>
              <a:rPr lang="en-US" baseline="-25000" dirty="0"/>
              <a:t>i </a:t>
            </a:r>
            <a:r>
              <a:rPr lang="en-US" dirty="0"/>
              <a:t>+ </a:t>
            </a:r>
            <a:r>
              <a:rPr lang="en-US" dirty="0">
                <a:latin typeface="Symbol" panose="05050102010706020507" pitchFamily="18" charset="2"/>
              </a:rPr>
              <a:t>b</a:t>
            </a:r>
            <a:r>
              <a:rPr lang="en-US" baseline="-25000" dirty="0">
                <a:latin typeface="Symbol" panose="05050102010706020507" pitchFamily="18" charset="2"/>
              </a:rPr>
              <a:t>21</a:t>
            </a:r>
            <a:r>
              <a:rPr lang="en-US" dirty="0"/>
              <a:t>x</a:t>
            </a:r>
            <a:r>
              <a:rPr lang="en-US" baseline="-25000" dirty="0"/>
              <a:t>i</a:t>
            </a:r>
            <a:r>
              <a:rPr lang="en-US" baseline="30000" dirty="0"/>
              <a:t>2</a:t>
            </a:r>
            <a:r>
              <a:rPr lang="en-US" baseline="-25000" dirty="0"/>
              <a:t> </a:t>
            </a:r>
            <a:r>
              <a:rPr lang="en-US" dirty="0"/>
              <a:t>+ </a:t>
            </a:r>
            <a:r>
              <a:rPr lang="en-US" dirty="0">
                <a:latin typeface="Symbol" panose="05050102010706020507" pitchFamily="18" charset="2"/>
              </a:rPr>
              <a:t>b</a:t>
            </a:r>
            <a:r>
              <a:rPr lang="en-US" baseline="-25000" dirty="0">
                <a:latin typeface="Symbol" panose="05050102010706020507" pitchFamily="18" charset="2"/>
              </a:rPr>
              <a:t>31</a:t>
            </a:r>
            <a:r>
              <a:rPr lang="en-US" dirty="0"/>
              <a:t>x</a:t>
            </a:r>
            <a:r>
              <a:rPr lang="en-US" baseline="-25000" dirty="0"/>
              <a:t>i</a:t>
            </a:r>
            <a:r>
              <a:rPr lang="en-US" baseline="30000" dirty="0"/>
              <a:t>3</a:t>
            </a:r>
            <a:r>
              <a:rPr lang="en-US" baseline="-25000" dirty="0"/>
              <a:t> </a:t>
            </a:r>
            <a:r>
              <a:rPr lang="en-US" dirty="0"/>
              <a:t>)*I(x &lt; c) + </a:t>
            </a:r>
          </a:p>
          <a:p>
            <a:pPr marL="0" indent="0">
              <a:buNone/>
            </a:pPr>
            <a:r>
              <a:rPr lang="en-US" dirty="0"/>
              <a:t>	       (</a:t>
            </a:r>
            <a:r>
              <a:rPr lang="en-US" dirty="0">
                <a:latin typeface="Symbol" panose="05050102010706020507" pitchFamily="18" charset="2"/>
              </a:rPr>
              <a:t>b</a:t>
            </a:r>
            <a:r>
              <a:rPr lang="en-US" baseline="-25000" dirty="0"/>
              <a:t>02</a:t>
            </a:r>
            <a:r>
              <a:rPr lang="en-US" dirty="0"/>
              <a:t>x</a:t>
            </a:r>
            <a:r>
              <a:rPr lang="en-US" baseline="-25000" dirty="0"/>
              <a:t>i</a:t>
            </a:r>
            <a:r>
              <a:rPr lang="en-US" dirty="0"/>
              <a:t> + </a:t>
            </a:r>
            <a:r>
              <a:rPr lang="en-US" dirty="0">
                <a:latin typeface="Symbol" panose="05050102010706020507" pitchFamily="18" charset="2"/>
              </a:rPr>
              <a:t>b</a:t>
            </a:r>
            <a:r>
              <a:rPr lang="en-US" baseline="-25000" dirty="0">
                <a:latin typeface="Symbol" panose="05050102010706020507" pitchFamily="18" charset="2"/>
              </a:rPr>
              <a:t>12</a:t>
            </a:r>
            <a:r>
              <a:rPr lang="en-US" dirty="0"/>
              <a:t>x</a:t>
            </a:r>
            <a:r>
              <a:rPr lang="en-US" baseline="-25000" dirty="0"/>
              <a:t>i </a:t>
            </a:r>
            <a:r>
              <a:rPr lang="en-US" dirty="0"/>
              <a:t>+ </a:t>
            </a:r>
            <a:r>
              <a:rPr lang="en-US" dirty="0">
                <a:latin typeface="Symbol" panose="05050102010706020507" pitchFamily="18" charset="2"/>
              </a:rPr>
              <a:t>b</a:t>
            </a:r>
            <a:r>
              <a:rPr lang="en-US" baseline="-25000" dirty="0">
                <a:latin typeface="Symbol" panose="05050102010706020507" pitchFamily="18" charset="2"/>
              </a:rPr>
              <a:t>22</a:t>
            </a:r>
            <a:r>
              <a:rPr lang="en-US" dirty="0"/>
              <a:t>x</a:t>
            </a:r>
            <a:r>
              <a:rPr lang="en-US" baseline="-25000" dirty="0"/>
              <a:t>i</a:t>
            </a:r>
            <a:r>
              <a:rPr lang="en-US" baseline="30000" dirty="0"/>
              <a:t>2</a:t>
            </a:r>
            <a:r>
              <a:rPr lang="en-US" baseline="-25000" dirty="0"/>
              <a:t> </a:t>
            </a:r>
            <a:r>
              <a:rPr lang="en-US" dirty="0"/>
              <a:t>+ </a:t>
            </a:r>
            <a:r>
              <a:rPr lang="en-US" dirty="0">
                <a:latin typeface="Symbol" panose="05050102010706020507" pitchFamily="18" charset="2"/>
              </a:rPr>
              <a:t>b</a:t>
            </a:r>
            <a:r>
              <a:rPr lang="en-US" baseline="-25000" dirty="0">
                <a:latin typeface="Symbol" panose="05050102010706020507" pitchFamily="18" charset="2"/>
              </a:rPr>
              <a:t>32</a:t>
            </a:r>
            <a:r>
              <a:rPr lang="en-US" dirty="0"/>
              <a:t>x</a:t>
            </a:r>
            <a:r>
              <a:rPr lang="en-US" baseline="-25000" dirty="0"/>
              <a:t>i</a:t>
            </a:r>
            <a:r>
              <a:rPr lang="en-US" baseline="30000" dirty="0"/>
              <a:t>3</a:t>
            </a:r>
            <a:r>
              <a:rPr lang="en-US" baseline="-25000" dirty="0"/>
              <a:t> </a:t>
            </a:r>
            <a:r>
              <a:rPr lang="en-US" dirty="0"/>
              <a:t>)*I(x &gt; c) +  </a:t>
            </a:r>
            <a:r>
              <a:rPr lang="en-US" dirty="0">
                <a:latin typeface="Symbol" panose="05050102010706020507" pitchFamily="18" charset="2"/>
              </a:rPr>
              <a:t>b</a:t>
            </a:r>
            <a:r>
              <a:rPr lang="en-US" baseline="-25000" dirty="0">
                <a:latin typeface="Symbol" panose="05050102010706020507" pitchFamily="18" charset="2"/>
              </a:rPr>
              <a:t>4</a:t>
            </a:r>
            <a:r>
              <a:rPr lang="en-US" dirty="0">
                <a:latin typeface="Symbol" panose="05050102010706020507" pitchFamily="18" charset="2"/>
              </a:rPr>
              <a:t>(</a:t>
            </a:r>
            <a:r>
              <a:rPr lang="en-US" dirty="0"/>
              <a:t>x </a:t>
            </a:r>
            <a:r>
              <a:rPr lang="en-US" dirty="0">
                <a:latin typeface="Symbol" panose="05050102010706020507" pitchFamily="18" charset="2"/>
              </a:rPr>
              <a:t>- </a:t>
            </a:r>
            <a:r>
              <a:rPr lang="en-US" dirty="0">
                <a:latin typeface="+mj-lt"/>
              </a:rPr>
              <a:t>x</a:t>
            </a:r>
            <a:r>
              <a:rPr lang="en-US" baseline="-25000" dirty="0">
                <a:latin typeface="+mj-lt"/>
              </a:rPr>
              <a:t>c</a:t>
            </a:r>
            <a:r>
              <a:rPr lang="en-US" dirty="0">
                <a:latin typeface="+mj-lt"/>
              </a:rPr>
              <a:t>)</a:t>
            </a:r>
            <a:r>
              <a:rPr lang="en-US" baseline="30000" dirty="0">
                <a:latin typeface="+mj-lt"/>
              </a:rPr>
              <a:t>3</a:t>
            </a:r>
            <a:r>
              <a:rPr lang="en-US" dirty="0">
                <a:latin typeface="+mj-lt"/>
              </a:rPr>
              <a:t>*</a:t>
            </a:r>
            <a:r>
              <a:rPr lang="en-US" dirty="0"/>
              <a:t> I(x &gt; c)   </a:t>
            </a:r>
          </a:p>
          <a:p>
            <a:pPr marL="0" indent="0">
              <a:buNone/>
            </a:pPr>
            <a:r>
              <a:rPr lang="en-US" dirty="0"/>
              <a:t>							(</a:t>
            </a:r>
            <a:r>
              <a:rPr lang="en-US" dirty="0" err="1"/>
              <a:t>Eqs</a:t>
            </a:r>
            <a:r>
              <a:rPr lang="en-US" dirty="0"/>
              <a:t>. 7.9,7.10) </a:t>
            </a:r>
            <a:endParaRPr lang="en-US" dirty="0">
              <a:latin typeface="+mj-lt"/>
            </a:endParaRPr>
          </a:p>
          <a:p>
            <a:endParaRPr lang="en-US" dirty="0"/>
          </a:p>
          <a:p>
            <a:endParaRPr lang="en-US" dirty="0"/>
          </a:p>
        </p:txBody>
      </p:sp>
      <p:sp>
        <p:nvSpPr>
          <p:cNvPr id="4" name="Slide Number Placeholder 3">
            <a:extLst>
              <a:ext uri="{FF2B5EF4-FFF2-40B4-BE49-F238E27FC236}">
                <a16:creationId xmlns:a16="http://schemas.microsoft.com/office/drawing/2014/main" id="{487A049F-4527-45BD-B114-AB8763A8B833}"/>
              </a:ext>
            </a:extLst>
          </p:cNvPr>
          <p:cNvSpPr>
            <a:spLocks noGrp="1"/>
          </p:cNvSpPr>
          <p:nvPr>
            <p:ph type="sldNum" sz="quarter" idx="12"/>
          </p:nvPr>
        </p:nvSpPr>
        <p:spPr/>
        <p:txBody>
          <a:bodyPr/>
          <a:lstStyle/>
          <a:p>
            <a:pPr>
              <a:defRPr/>
            </a:pPr>
            <a:fld id="{9695C8B4-01A2-485F-8B64-4640E234E3BB}" type="slidenum">
              <a:rPr lang="en-US" altLang="en-US" smtClean="0"/>
              <a:pPr>
                <a:defRPr/>
              </a:pPr>
              <a:t>7</a:t>
            </a:fld>
            <a:endParaRPr lang="en-US" altLang="en-US" dirty="0"/>
          </a:p>
        </p:txBody>
      </p:sp>
      <p:pic>
        <p:nvPicPr>
          <p:cNvPr id="5" name="Picture 4">
            <a:extLst>
              <a:ext uri="{FF2B5EF4-FFF2-40B4-BE49-F238E27FC236}">
                <a16:creationId xmlns:a16="http://schemas.microsoft.com/office/drawing/2014/main" id="{2D95FD1B-FCD3-43A9-9A81-47C38464432D}"/>
              </a:ext>
            </a:extLst>
          </p:cNvPr>
          <p:cNvPicPr>
            <a:picLocks noChangeAspect="1"/>
          </p:cNvPicPr>
          <p:nvPr/>
        </p:nvPicPr>
        <p:blipFill>
          <a:blip r:embed="rId2"/>
          <a:stretch>
            <a:fillRect/>
          </a:stretch>
        </p:blipFill>
        <p:spPr>
          <a:xfrm>
            <a:off x="914400" y="1767382"/>
            <a:ext cx="7162801" cy="462271"/>
          </a:xfrm>
          <a:prstGeom prst="rect">
            <a:avLst/>
          </a:prstGeom>
        </p:spPr>
      </p:pic>
      <p:pic>
        <p:nvPicPr>
          <p:cNvPr id="7" name="Picture 6">
            <a:extLst>
              <a:ext uri="{FF2B5EF4-FFF2-40B4-BE49-F238E27FC236}">
                <a16:creationId xmlns:a16="http://schemas.microsoft.com/office/drawing/2014/main" id="{CE0F9357-42DE-4E54-8125-82431BE8FE36}"/>
              </a:ext>
            </a:extLst>
          </p:cNvPr>
          <p:cNvPicPr>
            <a:picLocks noChangeAspect="1"/>
          </p:cNvPicPr>
          <p:nvPr/>
        </p:nvPicPr>
        <p:blipFill rotWithShape="1">
          <a:blip r:embed="rId3"/>
          <a:srcRect r="18152"/>
          <a:stretch/>
        </p:blipFill>
        <p:spPr>
          <a:xfrm>
            <a:off x="1066800" y="3276600"/>
            <a:ext cx="5679061" cy="896500"/>
          </a:xfrm>
          <a:prstGeom prst="rect">
            <a:avLst/>
          </a:prstGeom>
        </p:spPr>
      </p:pic>
    </p:spTree>
    <p:extLst>
      <p:ext uri="{BB962C8B-B14F-4D97-AF65-F5344CB8AC3E}">
        <p14:creationId xmlns:p14="http://schemas.microsoft.com/office/powerpoint/2010/main" val="5724475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LDA for p &gt; 1</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70</a:t>
            </a:fld>
            <a:endParaRPr lang="en-US" alt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2209800"/>
            <a:ext cx="6749362"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219200"/>
            <a:ext cx="6237111"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66785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Quadratic Discriminant Analysis</a:t>
            </a:r>
          </a:p>
        </p:txBody>
      </p:sp>
      <p:sp>
        <p:nvSpPr>
          <p:cNvPr id="3" name="Content Placeholder 2"/>
          <p:cNvSpPr>
            <a:spLocks noGrp="1"/>
          </p:cNvSpPr>
          <p:nvPr>
            <p:ph idx="1"/>
          </p:nvPr>
        </p:nvSpPr>
        <p:spPr/>
        <p:txBody>
          <a:bodyPr/>
          <a:lstStyle/>
          <a:p>
            <a:pPr marL="0" indent="0">
              <a:buNone/>
            </a:pPr>
            <a:r>
              <a:rPr lang="en-US" dirty="0"/>
              <a:t>Unlike LDA, QDA assumes each Gaussian-distributed class has a distinct covariance matrix. Then Bayes becomes</a:t>
            </a:r>
          </a:p>
          <a:p>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71</a:t>
            </a:fld>
            <a:endParaRPr lang="en-US"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57400"/>
            <a:ext cx="8001000" cy="16060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419600"/>
            <a:ext cx="7614871"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31105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Quadratic Discriminant Analysis</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72</a:t>
            </a:fld>
            <a:endParaRPr lang="en-US"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143000"/>
            <a:ext cx="71120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08468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LDA, QDA versus Bayes’</a:t>
            </a:r>
          </a:p>
        </p:txBody>
      </p:sp>
      <p:sp>
        <p:nvSpPr>
          <p:cNvPr id="3" name="Content Placeholder 2"/>
          <p:cNvSpPr>
            <a:spLocks noGrp="1"/>
          </p:cNvSpPr>
          <p:nvPr>
            <p:ph idx="1"/>
          </p:nvPr>
        </p:nvSpPr>
        <p:spPr/>
        <p:txBody>
          <a:bodyPr/>
          <a:lstStyle/>
          <a:p>
            <a:pPr marL="0" indent="0">
              <a:buNone/>
            </a:pPr>
            <a:r>
              <a:rPr lang="en-US" dirty="0"/>
              <a:t>Point to Ponder:</a:t>
            </a:r>
          </a:p>
          <a:p>
            <a:pPr marL="0" indent="0">
              <a:buNone/>
            </a:pPr>
            <a:endParaRPr lang="en-US" dirty="0"/>
          </a:p>
          <a:p>
            <a:pPr marL="0" indent="0">
              <a:buNone/>
            </a:pPr>
            <a:r>
              <a:rPr lang="en-US" dirty="0"/>
              <a:t>If Bayes’ Theorem presents the theoretical optimum for the decision boundary, why not use Bayes all the time instead of logistic regression?</a:t>
            </a:r>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73</a:t>
            </a:fld>
            <a:endParaRPr lang="en-US" altLang="en-US"/>
          </a:p>
        </p:txBody>
      </p:sp>
    </p:spTree>
    <p:extLst>
      <p:ext uri="{BB962C8B-B14F-4D97-AF65-F5344CB8AC3E}">
        <p14:creationId xmlns:p14="http://schemas.microsoft.com/office/powerpoint/2010/main" val="3271466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4045C-5DE7-49D6-BE5E-7C1FA1D92B0B}"/>
              </a:ext>
            </a:extLst>
          </p:cNvPr>
          <p:cNvSpPr>
            <a:spLocks noGrp="1"/>
          </p:cNvSpPr>
          <p:nvPr>
            <p:ph type="title"/>
          </p:nvPr>
        </p:nvSpPr>
        <p:spPr/>
        <p:txBody>
          <a:bodyPr/>
          <a:lstStyle/>
          <a:p>
            <a:r>
              <a:rPr lang="en-US" dirty="0"/>
              <a:t>Classification Measures</a:t>
            </a:r>
          </a:p>
        </p:txBody>
      </p:sp>
      <p:sp>
        <p:nvSpPr>
          <p:cNvPr id="4" name="Slide Number Placeholder 3">
            <a:extLst>
              <a:ext uri="{FF2B5EF4-FFF2-40B4-BE49-F238E27FC236}">
                <a16:creationId xmlns:a16="http://schemas.microsoft.com/office/drawing/2014/main" id="{E529CA91-C4CA-4F00-A35C-46F49FC5CAA7}"/>
              </a:ext>
            </a:extLst>
          </p:cNvPr>
          <p:cNvSpPr>
            <a:spLocks noGrp="1"/>
          </p:cNvSpPr>
          <p:nvPr>
            <p:ph type="sldNum" sz="quarter" idx="12"/>
          </p:nvPr>
        </p:nvSpPr>
        <p:spPr/>
        <p:txBody>
          <a:bodyPr/>
          <a:lstStyle/>
          <a:p>
            <a:pPr>
              <a:defRPr/>
            </a:pPr>
            <a:fld id="{9695C8B4-01A2-485F-8B64-4640E234E3BB}" type="slidenum">
              <a:rPr lang="en-US" altLang="en-US" smtClean="0"/>
              <a:pPr>
                <a:defRPr/>
              </a:pPr>
              <a:t>74</a:t>
            </a:fld>
            <a:endParaRPr lang="en-US" altLang="en-US"/>
          </a:p>
        </p:txBody>
      </p:sp>
      <p:pic>
        <p:nvPicPr>
          <p:cNvPr id="5" name="Picture 4">
            <a:extLst>
              <a:ext uri="{FF2B5EF4-FFF2-40B4-BE49-F238E27FC236}">
                <a16:creationId xmlns:a16="http://schemas.microsoft.com/office/drawing/2014/main" id="{E595E428-D76B-4AC9-A40D-BB37C5C23A71}"/>
              </a:ext>
            </a:extLst>
          </p:cNvPr>
          <p:cNvPicPr>
            <a:picLocks noChangeAspect="1"/>
          </p:cNvPicPr>
          <p:nvPr/>
        </p:nvPicPr>
        <p:blipFill>
          <a:blip r:embed="rId2"/>
          <a:stretch>
            <a:fillRect/>
          </a:stretch>
        </p:blipFill>
        <p:spPr>
          <a:xfrm>
            <a:off x="25400" y="1505967"/>
            <a:ext cx="8879340" cy="1394205"/>
          </a:xfrm>
          <a:prstGeom prst="rect">
            <a:avLst/>
          </a:prstGeom>
        </p:spPr>
      </p:pic>
      <p:pic>
        <p:nvPicPr>
          <p:cNvPr id="6" name="Picture 5">
            <a:extLst>
              <a:ext uri="{FF2B5EF4-FFF2-40B4-BE49-F238E27FC236}">
                <a16:creationId xmlns:a16="http://schemas.microsoft.com/office/drawing/2014/main" id="{4376AAB9-A286-4AE7-941D-66FBFC8A96D0}"/>
              </a:ext>
            </a:extLst>
          </p:cNvPr>
          <p:cNvPicPr>
            <a:picLocks noChangeAspect="1"/>
          </p:cNvPicPr>
          <p:nvPr/>
        </p:nvPicPr>
        <p:blipFill>
          <a:blip r:embed="rId3"/>
          <a:stretch>
            <a:fillRect/>
          </a:stretch>
        </p:blipFill>
        <p:spPr>
          <a:xfrm>
            <a:off x="329633" y="3447586"/>
            <a:ext cx="8575107" cy="1412791"/>
          </a:xfrm>
          <a:prstGeom prst="rect">
            <a:avLst/>
          </a:prstGeom>
        </p:spPr>
      </p:pic>
    </p:spTree>
    <p:extLst>
      <p:ext uri="{BB962C8B-B14F-4D97-AF65-F5344CB8AC3E}">
        <p14:creationId xmlns:p14="http://schemas.microsoft.com/office/powerpoint/2010/main" val="33506067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0"/>
            <a:ext cx="8229600" cy="1143000"/>
          </a:xfrm>
        </p:spPr>
        <p:txBody>
          <a:bodyPr/>
          <a:lstStyle/>
          <a:p>
            <a:pPr eaLnBrk="1" hangingPunct="1"/>
            <a:r>
              <a:rPr lang="en-US" altLang="en-US" sz="2800" dirty="0"/>
              <a:t>Homework #4 (2 of 3)</a:t>
            </a:r>
          </a:p>
        </p:txBody>
      </p:sp>
      <p:sp>
        <p:nvSpPr>
          <p:cNvPr id="3" name="Content Placeholder 2"/>
          <p:cNvSpPr>
            <a:spLocks noGrp="1"/>
          </p:cNvSpPr>
          <p:nvPr>
            <p:ph idx="1"/>
          </p:nvPr>
        </p:nvSpPr>
        <p:spPr>
          <a:xfrm>
            <a:off x="381000" y="1066800"/>
            <a:ext cx="8305800" cy="5334000"/>
          </a:xfrm>
        </p:spPr>
        <p:txBody>
          <a:bodyPr rtlCol="0">
            <a:normAutofit/>
          </a:bodyPr>
          <a:lstStyle/>
          <a:p>
            <a:pPr marL="0" indent="0" eaLnBrk="1" fontAlgn="auto" hangingPunct="1">
              <a:spcAft>
                <a:spcPts val="0"/>
              </a:spcAft>
              <a:buFont typeface="Arial" charset="0"/>
              <a:buNone/>
              <a:defRPr/>
            </a:pPr>
            <a:r>
              <a:rPr lang="en-US" sz="2200" dirty="0"/>
              <a:t>Read Chapter 4 of ISLR, Pages 127 – 154</a:t>
            </a:r>
          </a:p>
          <a:p>
            <a:pPr marL="0" indent="0" eaLnBrk="1" fontAlgn="auto" hangingPunct="1">
              <a:spcAft>
                <a:spcPts val="0"/>
              </a:spcAft>
              <a:buNone/>
              <a:defRPr/>
            </a:pPr>
            <a:endParaRPr lang="en-US" sz="2200" dirty="0"/>
          </a:p>
          <a:p>
            <a:pPr marL="0" indent="0" eaLnBrk="1" fontAlgn="auto" hangingPunct="1">
              <a:spcAft>
                <a:spcPts val="0"/>
              </a:spcAft>
              <a:buFont typeface="Arial" charset="0"/>
              <a:buNone/>
              <a:defRPr/>
            </a:pPr>
            <a:r>
              <a:rPr lang="en-US" sz="2200" dirty="0"/>
              <a:t>Work through all of the R-labs in the text, pages 154 – 167</a:t>
            </a:r>
          </a:p>
          <a:p>
            <a:pPr marL="0" indent="0" eaLnBrk="1" fontAlgn="auto" hangingPunct="1">
              <a:spcAft>
                <a:spcPts val="0"/>
              </a:spcAft>
              <a:buFont typeface="Arial" charset="0"/>
              <a:buNone/>
              <a:defRPr/>
            </a:pPr>
            <a:endParaRPr lang="en-US" sz="2200" dirty="0"/>
          </a:p>
          <a:p>
            <a:pPr marL="0" indent="0" eaLnBrk="1" fontAlgn="auto" hangingPunct="1">
              <a:spcAft>
                <a:spcPts val="0"/>
              </a:spcAft>
              <a:buNone/>
              <a:defRPr/>
            </a:pPr>
            <a:r>
              <a:rPr lang="en-US" sz="2200" dirty="0"/>
              <a:t>Do Chapter 4 Problem 1</a:t>
            </a:r>
          </a:p>
          <a:p>
            <a:pPr marL="0" indent="0" eaLnBrk="1" fontAlgn="auto" hangingPunct="1">
              <a:spcAft>
                <a:spcPts val="0"/>
              </a:spcAft>
              <a:buNone/>
              <a:defRPr/>
            </a:pPr>
            <a:r>
              <a:rPr lang="en-US" sz="2200" dirty="0"/>
              <a:t>Do Chapter 4 Problem 6</a:t>
            </a:r>
          </a:p>
          <a:p>
            <a:pPr marL="0" indent="0" eaLnBrk="1" fontAlgn="auto" hangingPunct="1">
              <a:spcAft>
                <a:spcPts val="0"/>
              </a:spcAft>
              <a:buNone/>
              <a:defRPr/>
            </a:pPr>
            <a:r>
              <a:rPr lang="en-US" sz="2200" dirty="0"/>
              <a:t>Do Chapter 4 Problem 9</a:t>
            </a:r>
          </a:p>
          <a:p>
            <a:pPr marL="0" indent="0" eaLnBrk="1" fontAlgn="auto" hangingPunct="1">
              <a:spcAft>
                <a:spcPts val="0"/>
              </a:spcAft>
              <a:buNone/>
              <a:defRPr/>
            </a:pPr>
            <a:r>
              <a:rPr lang="en-US" sz="2200" dirty="0"/>
              <a:t>Do Chapter 4 Problem 10</a:t>
            </a:r>
          </a:p>
          <a:p>
            <a:pPr marL="0" indent="0" eaLnBrk="1" fontAlgn="auto" hangingPunct="1">
              <a:spcAft>
                <a:spcPts val="0"/>
              </a:spcAft>
              <a:buNone/>
              <a:defRPr/>
            </a:pPr>
            <a:r>
              <a:rPr lang="en-US" sz="2200" dirty="0"/>
              <a:t>Do Chapter 4 Problem 12</a:t>
            </a:r>
          </a:p>
          <a:p>
            <a:pPr marL="0" indent="0" eaLnBrk="1" fontAlgn="auto" hangingPunct="1">
              <a:spcAft>
                <a:spcPts val="0"/>
              </a:spcAft>
              <a:buNone/>
              <a:defRPr/>
            </a:pPr>
            <a:endParaRPr lang="en-US" sz="2200" dirty="0"/>
          </a:p>
          <a:p>
            <a:pPr marL="0" indent="0" eaLnBrk="1" fontAlgn="auto" hangingPunct="1">
              <a:spcAft>
                <a:spcPts val="0"/>
              </a:spcAft>
              <a:buNone/>
              <a:defRPr/>
            </a:pPr>
            <a:endParaRPr lang="en-US" sz="2200" dirty="0"/>
          </a:p>
          <a:p>
            <a:pPr marL="0" indent="0" algn="ctr" eaLnBrk="1" fontAlgn="auto" hangingPunct="1">
              <a:spcAft>
                <a:spcPts val="0"/>
              </a:spcAft>
              <a:buNone/>
              <a:defRPr/>
            </a:pPr>
            <a:r>
              <a:rPr lang="en-US" sz="2200" dirty="0"/>
              <a:t>Due February 26</a:t>
            </a:r>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75</a:t>
            </a:fld>
            <a:endParaRPr lang="en-US" altLang="en-US"/>
          </a:p>
        </p:txBody>
      </p:sp>
    </p:spTree>
    <p:extLst>
      <p:ext uri="{BB962C8B-B14F-4D97-AF65-F5344CB8AC3E}">
        <p14:creationId xmlns:p14="http://schemas.microsoft.com/office/powerpoint/2010/main" val="26714825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A60BA-9BE6-4055-9F28-4B29D874AE15}"/>
              </a:ext>
            </a:extLst>
          </p:cNvPr>
          <p:cNvSpPr>
            <a:spLocks noGrp="1"/>
          </p:cNvSpPr>
          <p:nvPr>
            <p:ph type="title"/>
          </p:nvPr>
        </p:nvSpPr>
        <p:spPr>
          <a:xfrm>
            <a:off x="457200" y="3048000"/>
            <a:ext cx="8229600" cy="563562"/>
          </a:xfrm>
        </p:spPr>
        <p:txBody>
          <a:bodyPr/>
          <a:lstStyle/>
          <a:p>
            <a:r>
              <a:rPr lang="en-US" dirty="0"/>
              <a:t>Project Discussion</a:t>
            </a:r>
          </a:p>
        </p:txBody>
      </p:sp>
      <p:sp>
        <p:nvSpPr>
          <p:cNvPr id="4" name="Slide Number Placeholder 3">
            <a:extLst>
              <a:ext uri="{FF2B5EF4-FFF2-40B4-BE49-F238E27FC236}">
                <a16:creationId xmlns:a16="http://schemas.microsoft.com/office/drawing/2014/main" id="{1D1A352A-6780-4B63-8A85-3DB01F0376C4}"/>
              </a:ext>
            </a:extLst>
          </p:cNvPr>
          <p:cNvSpPr>
            <a:spLocks noGrp="1"/>
          </p:cNvSpPr>
          <p:nvPr>
            <p:ph type="sldNum" sz="quarter" idx="12"/>
          </p:nvPr>
        </p:nvSpPr>
        <p:spPr/>
        <p:txBody>
          <a:bodyPr/>
          <a:lstStyle/>
          <a:p>
            <a:pPr>
              <a:defRPr/>
            </a:pPr>
            <a:fld id="{9695C8B4-01A2-485F-8B64-4640E234E3BB}" type="slidenum">
              <a:rPr lang="en-US" altLang="en-US" smtClean="0"/>
              <a:pPr>
                <a:defRPr/>
              </a:pPr>
              <a:t>76</a:t>
            </a:fld>
            <a:endParaRPr lang="en-US" altLang="en-US"/>
          </a:p>
        </p:txBody>
      </p:sp>
    </p:spTree>
    <p:extLst>
      <p:ext uri="{BB962C8B-B14F-4D97-AF65-F5344CB8AC3E}">
        <p14:creationId xmlns:p14="http://schemas.microsoft.com/office/powerpoint/2010/main" val="39221864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A60BA-9BE6-4055-9F28-4B29D874AE15}"/>
              </a:ext>
            </a:extLst>
          </p:cNvPr>
          <p:cNvSpPr>
            <a:spLocks noGrp="1"/>
          </p:cNvSpPr>
          <p:nvPr>
            <p:ph type="title"/>
          </p:nvPr>
        </p:nvSpPr>
        <p:spPr>
          <a:xfrm>
            <a:off x="457200" y="3048000"/>
            <a:ext cx="8229600" cy="563562"/>
          </a:xfrm>
        </p:spPr>
        <p:txBody>
          <a:bodyPr/>
          <a:lstStyle/>
          <a:p>
            <a:r>
              <a:rPr lang="en-US" dirty="0"/>
              <a:t>Homework 4 Review</a:t>
            </a:r>
          </a:p>
        </p:txBody>
      </p:sp>
      <p:sp>
        <p:nvSpPr>
          <p:cNvPr id="4" name="Slide Number Placeholder 3">
            <a:extLst>
              <a:ext uri="{FF2B5EF4-FFF2-40B4-BE49-F238E27FC236}">
                <a16:creationId xmlns:a16="http://schemas.microsoft.com/office/drawing/2014/main" id="{1D1A352A-6780-4B63-8A85-3DB01F0376C4}"/>
              </a:ext>
            </a:extLst>
          </p:cNvPr>
          <p:cNvSpPr>
            <a:spLocks noGrp="1"/>
          </p:cNvSpPr>
          <p:nvPr>
            <p:ph type="sldNum" sz="quarter" idx="12"/>
          </p:nvPr>
        </p:nvSpPr>
        <p:spPr/>
        <p:txBody>
          <a:bodyPr/>
          <a:lstStyle/>
          <a:p>
            <a:pPr>
              <a:defRPr/>
            </a:pPr>
            <a:fld id="{9695C8B4-01A2-485F-8B64-4640E234E3BB}" type="slidenum">
              <a:rPr lang="en-US" altLang="en-US" smtClean="0"/>
              <a:pPr>
                <a:defRPr/>
              </a:pPr>
              <a:t>77</a:t>
            </a:fld>
            <a:endParaRPr lang="en-US" altLang="en-US"/>
          </a:p>
        </p:txBody>
      </p:sp>
    </p:spTree>
    <p:extLst>
      <p:ext uri="{BB962C8B-B14F-4D97-AF65-F5344CB8AC3E}">
        <p14:creationId xmlns:p14="http://schemas.microsoft.com/office/powerpoint/2010/main" val="3313459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Degrees of Freedom for Cubic Spline </a:t>
            </a:r>
          </a:p>
        </p:txBody>
      </p:sp>
      <p:sp>
        <p:nvSpPr>
          <p:cNvPr id="3" name="Content Placeholder 2"/>
          <p:cNvSpPr>
            <a:spLocks noGrp="1"/>
          </p:cNvSpPr>
          <p:nvPr>
            <p:ph idx="1"/>
          </p:nvPr>
        </p:nvSpPr>
        <p:spPr/>
        <p:txBody>
          <a:bodyPr/>
          <a:lstStyle/>
          <a:p>
            <a:pPr marL="0" indent="0">
              <a:buNone/>
            </a:pPr>
            <a:r>
              <a:rPr lang="en-US" dirty="0"/>
              <a:t>The </a:t>
            </a:r>
            <a:r>
              <a:rPr lang="en-US" b="1" dirty="0"/>
              <a:t>degrees of freedom </a:t>
            </a:r>
            <a:r>
              <a:rPr lang="en-US" dirty="0"/>
              <a:t>(DOF) for a model is equal to the number of coefficients you have that are free to vary in order to minimize the error minus the number of constraints.  </a:t>
            </a:r>
          </a:p>
          <a:p>
            <a:pPr marL="0" indent="0">
              <a:buNone/>
            </a:pPr>
            <a:endParaRPr lang="en-US" dirty="0"/>
          </a:p>
          <a:p>
            <a:pPr marL="0" indent="0">
              <a:buNone/>
            </a:pPr>
            <a:r>
              <a:rPr lang="en-US" dirty="0"/>
              <a:t>For a linear model with 1 knot, there are 2 lines and 4 DOF</a:t>
            </a:r>
          </a:p>
          <a:p>
            <a:r>
              <a:rPr lang="en-US" dirty="0"/>
              <a:t>If the lines are forced to be continuous at the knot then the DOF = 3</a:t>
            </a:r>
          </a:p>
          <a:p>
            <a:endParaRPr lang="en-US" dirty="0"/>
          </a:p>
          <a:p>
            <a:pPr marL="0" indent="0">
              <a:buNone/>
            </a:pPr>
            <a:r>
              <a:rPr lang="en-US" dirty="0"/>
              <a:t>For a cubic polynomial model with 1 knot, DOF = 8</a:t>
            </a:r>
          </a:p>
          <a:p>
            <a:pPr marL="0" indent="0">
              <a:buNone/>
            </a:pPr>
            <a:endParaRPr lang="en-US" dirty="0"/>
          </a:p>
          <a:p>
            <a:pPr marL="0" indent="0">
              <a:buNone/>
            </a:pPr>
            <a:r>
              <a:rPr lang="en-US" dirty="0"/>
              <a:t>For a cubic spline with 1 knot that is constrained to be </a:t>
            </a:r>
          </a:p>
          <a:p>
            <a:r>
              <a:rPr lang="en-US" dirty="0"/>
              <a:t>Continuous value, DOF = 7</a:t>
            </a:r>
          </a:p>
          <a:p>
            <a:r>
              <a:rPr lang="en-US" dirty="0"/>
              <a:t>Continuous value and continuous first derivative (slope), DOF = 6</a:t>
            </a:r>
          </a:p>
          <a:p>
            <a:r>
              <a:rPr lang="en-US" dirty="0"/>
              <a:t>Continuous value, first derivative, second derivative, DOF = 5   </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9695C8B4-01A2-485F-8B64-4640E234E3BB}" type="slidenum">
              <a:rPr lang="en-US" altLang="en-US" smtClean="0"/>
              <a:pPr>
                <a:defRPr/>
              </a:pPr>
              <a:t>8</a:t>
            </a:fld>
            <a:endParaRPr lang="en-US" altLang="en-US"/>
          </a:p>
        </p:txBody>
      </p:sp>
    </p:spTree>
    <p:extLst>
      <p:ext uri="{BB962C8B-B14F-4D97-AF65-F5344CB8AC3E}">
        <p14:creationId xmlns:p14="http://schemas.microsoft.com/office/powerpoint/2010/main" val="96157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0"/>
            <a:ext cx="8229600" cy="1143000"/>
          </a:xfrm>
        </p:spPr>
        <p:txBody>
          <a:bodyPr/>
          <a:lstStyle/>
          <a:p>
            <a:pPr eaLnBrk="1" hangingPunct="1"/>
            <a:r>
              <a:rPr lang="en-US" altLang="en-US" sz="2800" dirty="0"/>
              <a:t>Natural Cubic Splines</a:t>
            </a:r>
          </a:p>
        </p:txBody>
      </p:sp>
      <p:sp>
        <p:nvSpPr>
          <p:cNvPr id="3" name="Content Placeholder 2"/>
          <p:cNvSpPr>
            <a:spLocks noGrp="1"/>
          </p:cNvSpPr>
          <p:nvPr>
            <p:ph idx="1"/>
          </p:nvPr>
        </p:nvSpPr>
        <p:spPr>
          <a:xfrm>
            <a:off x="381000" y="1066800"/>
            <a:ext cx="8534400" cy="5334000"/>
          </a:xfrm>
        </p:spPr>
        <p:txBody>
          <a:bodyPr rtlCol="0">
            <a:normAutofit/>
          </a:bodyPr>
          <a:lstStyle/>
          <a:p>
            <a:pPr marL="0" indent="0" eaLnBrk="1" fontAlgn="auto" hangingPunct="1">
              <a:spcAft>
                <a:spcPts val="0"/>
              </a:spcAft>
              <a:buNone/>
              <a:defRPr/>
            </a:pPr>
            <a:r>
              <a:rPr lang="en-US" sz="2000" dirty="0"/>
              <a:t>Sometimes the cubic spline has low confidence on the edges, and the estimate goes unstable.  Natural cubic splines have an added constraint that the function must be linear at the edge of the range.</a:t>
            </a:r>
          </a:p>
        </p:txBody>
      </p:sp>
      <p:sp>
        <p:nvSpPr>
          <p:cNvPr id="2" name="Slide Number Placeholder 1"/>
          <p:cNvSpPr>
            <a:spLocks noGrp="1"/>
          </p:cNvSpPr>
          <p:nvPr>
            <p:ph type="sldNum" sz="quarter" idx="12"/>
          </p:nvPr>
        </p:nvSpPr>
        <p:spPr/>
        <p:txBody>
          <a:bodyPr/>
          <a:lstStyle/>
          <a:p>
            <a:pPr>
              <a:defRPr/>
            </a:pPr>
            <a:fld id="{9695C8B4-01A2-485F-8B64-4640E234E3BB}" type="slidenum">
              <a:rPr lang="en-US" altLang="en-US" smtClean="0"/>
              <a:pPr>
                <a:defRPr/>
              </a:pPr>
              <a:t>9</a:t>
            </a:fld>
            <a:endParaRPr lang="en-US"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696281"/>
            <a:ext cx="7031038" cy="3842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19355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25558</TotalTime>
  <Words>4359</Words>
  <Application>Microsoft Office PowerPoint</Application>
  <PresentationFormat>On-screen Show (4:3)</PresentationFormat>
  <Paragraphs>1005</Paragraphs>
  <Slides>77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Arial</vt:lpstr>
      <vt:lpstr>Calibri</vt:lpstr>
      <vt:lpstr>Cambria Math</vt:lpstr>
      <vt:lpstr>French Script MT</vt:lpstr>
      <vt:lpstr>Script MT Bold</vt:lpstr>
      <vt:lpstr>Symbol</vt:lpstr>
      <vt:lpstr>Office Theme</vt:lpstr>
      <vt:lpstr>Math 642: Introduction to Machine Learning Spring 2020  Lecture 6: Classification and  Logistic Regression </vt:lpstr>
      <vt:lpstr>Class Schedule</vt:lpstr>
      <vt:lpstr>Machine Learning Taxonomy</vt:lpstr>
      <vt:lpstr>REVIEW</vt:lpstr>
      <vt:lpstr>Piecewise Polynomial Models</vt:lpstr>
      <vt:lpstr>Examples of Discontinuities</vt:lpstr>
      <vt:lpstr>Cubic Spline </vt:lpstr>
      <vt:lpstr>Degrees of Freedom for Cubic Spline </vt:lpstr>
      <vt:lpstr>Natural Cubic Splines</vt:lpstr>
      <vt:lpstr>Smoothing Splines</vt:lpstr>
      <vt:lpstr>Generalized Additive Models</vt:lpstr>
      <vt:lpstr>Gradient Descent:  Finding the Right Modeling Parameters</vt:lpstr>
      <vt:lpstr>Learning Rate</vt:lpstr>
      <vt:lpstr>Classification</vt:lpstr>
      <vt:lpstr>ISLR Roadmap</vt:lpstr>
      <vt:lpstr>Classification</vt:lpstr>
      <vt:lpstr>Classification</vt:lpstr>
      <vt:lpstr>Example: Credit Card Default</vt:lpstr>
      <vt:lpstr>Methods of Classification</vt:lpstr>
      <vt:lpstr>Classification with KNN</vt:lpstr>
      <vt:lpstr>Classification with KNN</vt:lpstr>
      <vt:lpstr>KNN Classifier: How should we set K?  </vt:lpstr>
      <vt:lpstr>Classification Errors</vt:lpstr>
      <vt:lpstr>Cross Validation with Classification</vt:lpstr>
      <vt:lpstr>Cross Validation with KNN Classifier</vt:lpstr>
      <vt:lpstr>Bayes Classifier</vt:lpstr>
      <vt:lpstr>Bayes Classifier Example</vt:lpstr>
      <vt:lpstr>Example: Credit Card Default</vt:lpstr>
      <vt:lpstr>The Confusion Matrix</vt:lpstr>
      <vt:lpstr>Assessing Classification Models</vt:lpstr>
      <vt:lpstr>Assessing Classification Models</vt:lpstr>
      <vt:lpstr>Confusion Matrix Threshold</vt:lpstr>
      <vt:lpstr>Receiving Operating Characteristic</vt:lpstr>
      <vt:lpstr>Receiving Operating Characteristic</vt:lpstr>
      <vt:lpstr>What is  good ROC Curve?</vt:lpstr>
      <vt:lpstr>Logistical Regression</vt:lpstr>
      <vt:lpstr>Example: Credit Card Default</vt:lpstr>
      <vt:lpstr>Example: Credit Card Default</vt:lpstr>
      <vt:lpstr>Example: Credit Card Default</vt:lpstr>
      <vt:lpstr>Logistic Function</vt:lpstr>
      <vt:lpstr>Logistic Function</vt:lpstr>
      <vt:lpstr>Decision Boundary</vt:lpstr>
      <vt:lpstr>Decision Boundary</vt:lpstr>
      <vt:lpstr>Decision Boundary</vt:lpstr>
      <vt:lpstr>Decision Boundary</vt:lpstr>
      <vt:lpstr>Solving for b0 and b1</vt:lpstr>
      <vt:lpstr>Maximum Likelihood</vt:lpstr>
      <vt:lpstr>A Better Cost Function</vt:lpstr>
      <vt:lpstr>Solving Maximum Likelihood</vt:lpstr>
      <vt:lpstr>Solving Maximum Likelihood</vt:lpstr>
      <vt:lpstr>R Output for Logistic Regression</vt:lpstr>
      <vt:lpstr>Making a Prediction can be tricky</vt:lpstr>
      <vt:lpstr>Multiple Logistic Regression</vt:lpstr>
      <vt:lpstr>Making Predictions using multiple logistic regression</vt:lpstr>
      <vt:lpstr>Odds</vt:lpstr>
      <vt:lpstr>Odds</vt:lpstr>
      <vt:lpstr>Problems with Logistic Regression</vt:lpstr>
      <vt:lpstr>BREAK</vt:lpstr>
      <vt:lpstr>Bayesian Classification</vt:lpstr>
      <vt:lpstr>Discrimminant Analysis</vt:lpstr>
      <vt:lpstr>Bayes Theorem for Classification</vt:lpstr>
      <vt:lpstr>Logistic Regression versus Discrimminant Analysis</vt:lpstr>
      <vt:lpstr>Naïve Bayes Classifier for Gaussian Distribution</vt:lpstr>
      <vt:lpstr>Naïve Bayes Classifier for Gaussian Distribution</vt:lpstr>
      <vt:lpstr>Linear Discrimminant Analysis</vt:lpstr>
      <vt:lpstr>Linear Discrimminant Analysis</vt:lpstr>
      <vt:lpstr>Multivariate Case: LDA for p &gt; 1</vt:lpstr>
      <vt:lpstr>LDA for p &gt; 1</vt:lpstr>
      <vt:lpstr>LDA for p &gt; 1</vt:lpstr>
      <vt:lpstr>LDA for p &gt; 1</vt:lpstr>
      <vt:lpstr>Quadratic Discriminant Analysis</vt:lpstr>
      <vt:lpstr>Quadratic Discriminant Analysis</vt:lpstr>
      <vt:lpstr>LDA, QDA versus Bayes’</vt:lpstr>
      <vt:lpstr>Classification Measures</vt:lpstr>
      <vt:lpstr>Homework #4 (2 of 3)</vt:lpstr>
      <vt:lpstr>Project Discussion</vt:lpstr>
      <vt:lpstr>Homework 4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dc:title>
  <dc:subject>Data Mining</dc:subject>
  <dc:creator>George Wilson</dc:creator>
  <cp:lastModifiedBy>Chris Armao</cp:lastModifiedBy>
  <cp:revision>598</cp:revision>
  <dcterms:created xsi:type="dcterms:W3CDTF">2006-08-16T00:00:00Z</dcterms:created>
  <dcterms:modified xsi:type="dcterms:W3CDTF">2020-02-19T17:14:33Z</dcterms:modified>
</cp:coreProperties>
</file>